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09" r:id="rId1"/>
  </p:sldMasterIdLst>
  <p:notesMasterIdLst>
    <p:notesMasterId r:id="rId30"/>
  </p:notesMasterIdLst>
  <p:handoutMasterIdLst>
    <p:handoutMasterId r:id="rId31"/>
  </p:handoutMasterIdLst>
  <p:sldIdLst>
    <p:sldId id="256" r:id="rId2"/>
    <p:sldId id="378" r:id="rId3"/>
    <p:sldId id="380" r:id="rId4"/>
    <p:sldId id="381" r:id="rId5"/>
    <p:sldId id="269" r:id="rId6"/>
    <p:sldId id="396" r:id="rId7"/>
    <p:sldId id="258" r:id="rId8"/>
    <p:sldId id="382" r:id="rId9"/>
    <p:sldId id="383" r:id="rId10"/>
    <p:sldId id="264" r:id="rId11"/>
    <p:sldId id="385" r:id="rId12"/>
    <p:sldId id="386" r:id="rId13"/>
    <p:sldId id="388" r:id="rId14"/>
    <p:sldId id="384" r:id="rId15"/>
    <p:sldId id="387" r:id="rId16"/>
    <p:sldId id="389" r:id="rId17"/>
    <p:sldId id="398" r:id="rId18"/>
    <p:sldId id="391" r:id="rId19"/>
    <p:sldId id="262" r:id="rId20"/>
    <p:sldId id="265" r:id="rId21"/>
    <p:sldId id="397" r:id="rId22"/>
    <p:sldId id="399" r:id="rId23"/>
    <p:sldId id="395" r:id="rId24"/>
    <p:sldId id="392" r:id="rId25"/>
    <p:sldId id="393" r:id="rId26"/>
    <p:sldId id="394" r:id="rId27"/>
    <p:sldId id="268" r:id="rId28"/>
    <p:sldId id="40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ED34375-7BD5-D846-A3A3-DE4C6889ECF3}">
          <p14:sldIdLst>
            <p14:sldId id="256"/>
            <p14:sldId id="378"/>
            <p14:sldId id="380"/>
            <p14:sldId id="381"/>
            <p14:sldId id="269"/>
            <p14:sldId id="396"/>
            <p14:sldId id="258"/>
            <p14:sldId id="382"/>
            <p14:sldId id="383"/>
            <p14:sldId id="264"/>
            <p14:sldId id="385"/>
            <p14:sldId id="386"/>
            <p14:sldId id="388"/>
            <p14:sldId id="384"/>
            <p14:sldId id="387"/>
            <p14:sldId id="389"/>
            <p14:sldId id="398"/>
            <p14:sldId id="391"/>
            <p14:sldId id="262"/>
            <p14:sldId id="265"/>
            <p14:sldId id="397"/>
            <p14:sldId id="399"/>
            <p14:sldId id="395"/>
            <p14:sldId id="392"/>
            <p14:sldId id="393"/>
            <p14:sldId id="394"/>
            <p14:sldId id="268"/>
            <p14:sldId id="40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26B"/>
    <a:srgbClr val="F2F2F2"/>
    <a:srgbClr val="990000"/>
    <a:srgbClr val="BB271A"/>
    <a:srgbClr val="D3D3D3"/>
    <a:srgbClr val="E9E9E9"/>
    <a:srgbClr val="A75E21"/>
    <a:srgbClr val="70130B"/>
    <a:srgbClr val="D8D8D8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53" autoAdjust="0"/>
    <p:restoredTop sz="85040" autoAdjust="0"/>
  </p:normalViewPr>
  <p:slideViewPr>
    <p:cSldViewPr snapToGrid="0" snapToObjects="1">
      <p:cViewPr varScale="1">
        <p:scale>
          <a:sx n="142" d="100"/>
          <a:sy n="142" d="100"/>
        </p:scale>
        <p:origin x="151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200" d="100"/>
          <a:sy n="200" d="100"/>
        </p:scale>
        <p:origin x="3312" y="-19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0005A21-697E-4666-BC6C-F370871B8F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3591EB-F119-48F4-8158-E93060E2BB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5CEB15-AA5D-4AE6-8E97-E7C1EA7A8216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E79F7F1-029A-43B4-9AF8-C3D18EBD31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960CF5-3471-412A-BA23-C726210E10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A3E8E-4DAC-4739-BC3B-A2C13A3C6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2848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A0B27-4EE5-6442-9424-7A0329C3AC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010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4254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7872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具体怎样学到这样的</a:t>
            </a:r>
            <a:r>
              <a:rPr lang="en-US" altLang="zh-CN" dirty="0"/>
              <a:t>Mask</a:t>
            </a:r>
            <a:r>
              <a:rPr lang="zh-CN" altLang="en-US" dirty="0"/>
              <a:t>呢？ </a:t>
            </a:r>
            <a:r>
              <a:rPr lang="en-US" altLang="zh-CN" dirty="0"/>
              <a:t>Mask </a:t>
            </a:r>
            <a:r>
              <a:rPr lang="zh-CN" altLang="en-US" dirty="0"/>
              <a:t>尽可能多无关的信息</a:t>
            </a:r>
            <a:endParaRPr lang="en-US" altLang="zh-CN" dirty="0"/>
          </a:p>
          <a:p>
            <a:r>
              <a:rPr lang="zh-CN" altLang="en-US" dirty="0"/>
              <a:t>重点是</a:t>
            </a:r>
            <a:r>
              <a:rPr lang="en-US" altLang="zh-CN" dirty="0"/>
              <a:t>Perturbation Operator?</a:t>
            </a:r>
            <a:r>
              <a:rPr lang="zh-CN" altLang="en-US" dirty="0"/>
              <a:t>这里面发生了什么，使得：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M = 1</a:t>
            </a:r>
            <a:r>
              <a:rPr lang="zh-CN" altLang="en-US" dirty="0"/>
              <a:t>的特征</a:t>
            </a:r>
            <a:r>
              <a:rPr lang="en-US" altLang="zh-CN" dirty="0" err="1"/>
              <a:t>i</a:t>
            </a:r>
            <a:r>
              <a:rPr lang="en-US" altLang="zh-CN" dirty="0"/>
              <a:t>, t</a:t>
            </a:r>
            <a:r>
              <a:rPr lang="zh-CN" altLang="en-US" dirty="0"/>
              <a:t>不变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M=</a:t>
            </a:r>
            <a:r>
              <a:rPr lang="zh-CN" altLang="en-US" dirty="0"/>
              <a:t>在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之间的特征被干扰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4656D-608F-4BD2-A624-56FE2AAE98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006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具体怎样学到这样的</a:t>
            </a:r>
            <a:r>
              <a:rPr lang="en-US" altLang="zh-CN" dirty="0"/>
              <a:t>Mask</a:t>
            </a:r>
            <a:r>
              <a:rPr lang="zh-CN" altLang="en-US" dirty="0"/>
              <a:t>呢？ </a:t>
            </a:r>
            <a:r>
              <a:rPr lang="en-US" altLang="zh-CN" dirty="0"/>
              <a:t>Mask </a:t>
            </a:r>
            <a:r>
              <a:rPr lang="zh-CN" altLang="en-US" dirty="0"/>
              <a:t>尽可能多无关的信息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4656D-608F-4BD2-A624-56FE2AAE98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565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[2]</a:t>
            </a:r>
            <a:r>
              <a:rPr lang="zh-CN" altLang="en-US" dirty="0"/>
              <a:t>加文章解释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4848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是基于扰动方法</a:t>
            </a:r>
            <a:r>
              <a:rPr lang="en-US" altLang="zh-CN" dirty="0"/>
              <a:t>mask</a:t>
            </a:r>
            <a:r>
              <a:rPr lang="zh-CN" altLang="en-US" dirty="0"/>
              <a:t>原输入以找到不变特征的一个延申</a:t>
            </a:r>
            <a:endParaRPr lang="en-US" altLang="zh-CN" dirty="0"/>
          </a:p>
          <a:p>
            <a:r>
              <a:rPr lang="zh-CN" altLang="en-US" dirty="0"/>
              <a:t>创新在于重新训练一个代理模型</a:t>
            </a:r>
            <a:r>
              <a:rPr lang="en-US" altLang="zh-CN" dirty="0"/>
              <a:t>, </a:t>
            </a:r>
            <a:r>
              <a:rPr lang="zh-CN" altLang="en-US" dirty="0"/>
              <a:t>而不是基于原模型做扰动，这样增加了模型的可信度。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1226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Mx? </a:t>
            </a:r>
            <a:r>
              <a:rPr lang="zh-CN" altLang="en-US" dirty="0"/>
              <a:t>经过</a:t>
            </a:r>
            <a:r>
              <a:rPr lang="en-US" altLang="zh-CN" dirty="0"/>
              <a:t>mask</a:t>
            </a:r>
            <a:r>
              <a:rPr lang="zh-CN" altLang="en-US" dirty="0"/>
              <a:t>后的</a:t>
            </a:r>
            <a:r>
              <a:rPr lang="en-US" altLang="zh-CN" dirty="0"/>
              <a:t>E(x)</a:t>
            </a:r>
          </a:p>
          <a:p>
            <a:r>
              <a:rPr lang="zh-CN" altLang="en-US" dirty="0"/>
              <a:t>什么是</a:t>
            </a:r>
            <a:r>
              <a:rPr lang="en-US" altLang="zh-CN" dirty="0"/>
              <a:t>landmark</a:t>
            </a:r>
            <a:r>
              <a:rPr lang="zh-CN" altLang="en-US" dirty="0"/>
              <a:t>？聚合相似的</a:t>
            </a:r>
            <a:r>
              <a:rPr lang="en-US" altLang="zh-CN" dirty="0"/>
              <a:t>explanations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4656D-608F-4BD2-A624-56FE2AAE98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607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4656D-608F-4BD2-A624-56FE2AAE98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313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833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0774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941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为什么用一个代理模型而不是直接输出解释？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2448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机器学习模型也会犯这样的错误，比如草地上的狗 </a:t>
            </a:r>
            <a:r>
              <a:rPr lang="en-US" altLang="zh-CN" dirty="0"/>
              <a:t>vs </a:t>
            </a:r>
            <a:r>
              <a:rPr lang="zh-CN" altLang="en-US" dirty="0"/>
              <a:t>雪地上的狗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2221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有一些模型天然具有较强可解释性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IG</a:t>
            </a:r>
            <a:r>
              <a:rPr lang="zh-CN" altLang="en-US" dirty="0"/>
              <a:t>方法模型较大时具有计算复杂度</a:t>
            </a:r>
            <a:endParaRPr lang="en-US" altLang="zh-CN" dirty="0"/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388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实际上，人们通常会觉得例子比单纯的特征重要性更有可解释性，举一个看病的例子。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9113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4656D-608F-4BD2-A624-56FE2AAE98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51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我们想要生成一个这样的 </a:t>
            </a:r>
            <a:r>
              <a:rPr lang="en-US" altLang="zh-CN" dirty="0"/>
              <a:t>Mask</a:t>
            </a:r>
            <a:r>
              <a:rPr lang="zh-CN" altLang="en-US" dirty="0"/>
              <a:t>矩阵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2190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我们想要生成一个这样的</a:t>
            </a:r>
            <a:r>
              <a:rPr lang="en-US" altLang="zh-CN" dirty="0"/>
              <a:t>Mask</a:t>
            </a:r>
            <a:r>
              <a:rPr lang="zh-CN" altLang="en-US" dirty="0"/>
              <a:t>矩阵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2800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具体怎样学到这样的</a:t>
            </a:r>
            <a:r>
              <a:rPr lang="en-US" altLang="zh-CN" dirty="0"/>
              <a:t>Mask</a:t>
            </a:r>
            <a:r>
              <a:rPr lang="zh-CN" altLang="en-US" dirty="0"/>
              <a:t>呢？ </a:t>
            </a:r>
            <a:r>
              <a:rPr lang="en-US" altLang="zh-CN" dirty="0"/>
              <a:t>Mask </a:t>
            </a:r>
            <a:r>
              <a:rPr lang="zh-CN" altLang="en-US" dirty="0"/>
              <a:t>尽可能多无关的信息</a:t>
            </a:r>
            <a:endParaRPr lang="en-US" altLang="zh-CN" dirty="0"/>
          </a:p>
          <a:p>
            <a:r>
              <a:rPr lang="zh-CN" altLang="en-US" dirty="0"/>
              <a:t>重点是</a:t>
            </a:r>
            <a:r>
              <a:rPr lang="en-US" altLang="zh-CN" dirty="0"/>
              <a:t>Perturbation Operator?</a:t>
            </a:r>
            <a:r>
              <a:rPr lang="zh-CN" altLang="en-US" dirty="0"/>
              <a:t>这里面发生了什么，使得：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M = 1</a:t>
            </a:r>
            <a:r>
              <a:rPr lang="zh-CN" altLang="en-US" dirty="0"/>
              <a:t>的特征</a:t>
            </a:r>
            <a:r>
              <a:rPr lang="en-US" altLang="zh-CN" dirty="0" err="1"/>
              <a:t>i</a:t>
            </a:r>
            <a:r>
              <a:rPr lang="en-US" altLang="zh-CN" dirty="0"/>
              <a:t>, t</a:t>
            </a:r>
            <a:r>
              <a:rPr lang="zh-CN" altLang="en-US" dirty="0"/>
              <a:t>不变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M=</a:t>
            </a:r>
            <a:r>
              <a:rPr lang="zh-CN" altLang="en-US" dirty="0"/>
              <a:t>在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之间的特征被干扰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4656D-608F-4BD2-A624-56FE2AAE98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43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1A20B96F-656A-4EAB-A8E2-AD24F0CD6C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5/11/2024</a:t>
            </a:fld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3DF0297-80F2-43F5-9C05-838ABF4FB1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46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5/11/2024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9937C7-CE59-4BAF-967D-E222A9018A7B}"/>
              </a:ext>
            </a:extLst>
          </p:cNvPr>
          <p:cNvSpPr/>
          <p:nvPr userDrawn="1"/>
        </p:nvSpPr>
        <p:spPr>
          <a:xfrm>
            <a:off x="0" y="1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787520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5/11/2024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837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F9612BDE-E61E-8D40-84CC-20E6FC2B20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85899" y="2983971"/>
            <a:ext cx="9144000" cy="111389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z="18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单击此处编辑母版作者信息样式</a:t>
            </a:r>
            <a:endParaRPr lang="zh-CN" altLang="en-US" sz="1800" dirty="0">
              <a:effectLst/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C18AEC02-5D85-474A-AEAD-FDF12F6D499A}"/>
              </a:ext>
            </a:extLst>
          </p:cNvPr>
          <p:cNvSpPr/>
          <p:nvPr userDrawn="1"/>
        </p:nvSpPr>
        <p:spPr>
          <a:xfrm>
            <a:off x="812797" y="1402663"/>
            <a:ext cx="10521244" cy="1058334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255DDCC-95E7-C241-8F16-FF95178C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9813"/>
            <a:ext cx="9144000" cy="848376"/>
          </a:xfrm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accent3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6871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33FA9A1-7B88-294E-B1D1-5AC0DD001314}"/>
              </a:ext>
            </a:extLst>
          </p:cNvPr>
          <p:cNvSpPr/>
          <p:nvPr userDrawn="1"/>
        </p:nvSpPr>
        <p:spPr>
          <a:xfrm>
            <a:off x="0" y="1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43DFE20-DAD3-A14C-8B77-1D0ACFFC1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91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B6537B7-9F77-B545-841A-0E1FA407E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345"/>
            <a:ext cx="10515600" cy="4971618"/>
          </a:xfrm>
        </p:spPr>
        <p:txBody>
          <a:bodyPr/>
          <a:lstStyle>
            <a:lvl1pPr marL="273050" indent="-273050">
              <a:buFont typeface="Wingdings" pitchFamily="2" charset="2"/>
              <a:buChar char="Ø"/>
              <a:tabLst/>
              <a:defRPr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</p:spTree>
    <p:extLst>
      <p:ext uri="{BB962C8B-B14F-4D97-AF65-F5344CB8AC3E}">
        <p14:creationId xmlns:p14="http://schemas.microsoft.com/office/powerpoint/2010/main" val="507936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2796F482-9065-2847-BDBA-CA2AAD7F90E6}"/>
              </a:ext>
            </a:extLst>
          </p:cNvPr>
          <p:cNvSpPr/>
          <p:nvPr userDrawn="1"/>
        </p:nvSpPr>
        <p:spPr>
          <a:xfrm>
            <a:off x="0" y="1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A5D889-EBC8-A74A-A52D-D35CC5DDD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26067"/>
            <a:ext cx="5181600" cy="5050896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itchFamily="2" charset="2"/>
              <a:buChar char="Ø"/>
              <a:defRPr kumimoji="1" lang="zh-CN" altLang="en-US"/>
            </a:lvl1pPr>
          </a:lstStyle>
          <a:p>
            <a:pPr marL="273050" lvl="0" indent="-273050">
              <a:tabLst/>
            </a:pPr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FE8AAB-A6DD-DE43-B7A5-6297E5B86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26067"/>
            <a:ext cx="5181600" cy="5050896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itchFamily="2" charset="2"/>
              <a:buChar char="Ø"/>
              <a:defRPr kumimoji="1" lang="zh-CN" altLang="en-US"/>
            </a:lvl1pPr>
          </a:lstStyle>
          <a:p>
            <a:pPr marL="273050" lvl="0" indent="-273050">
              <a:tabLst/>
            </a:pPr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BF8700A-EE5B-AA44-845F-A932FCA8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91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78500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28EA6A80-1344-BF48-B889-89D21F6E5B08}"/>
              </a:ext>
            </a:extLst>
          </p:cNvPr>
          <p:cNvSpPr/>
          <p:nvPr userDrawn="1"/>
        </p:nvSpPr>
        <p:spPr>
          <a:xfrm>
            <a:off x="0" y="1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EA3DDF-4F2F-1D45-B4D4-3AC2D1E55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FA0345-A7B5-8143-B23D-3DAF7059E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itchFamily="2" charset="2"/>
              <a:buChar char="Ø"/>
              <a:defRPr kumimoji="1" lang="zh-CN" altLang="en-US" dirty="0"/>
            </a:lvl1pPr>
          </a:lstStyle>
          <a:p>
            <a:pPr marL="273050" lvl="0" indent="-273050">
              <a:tabLst/>
            </a:pPr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96A81A-F1A5-2046-B0A4-9C01DF3C2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4CB281C-3506-614C-82B8-B117A79C1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itchFamily="2" charset="2"/>
              <a:buChar char="Ø"/>
              <a:defRPr kumimoji="1" lang="zh-CN" altLang="en-US"/>
            </a:lvl1pPr>
          </a:lstStyle>
          <a:p>
            <a:pPr marL="273050" lvl="0" indent="-273050">
              <a:tabLst/>
            </a:pPr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CDD2EEB-0526-8546-B03F-B7E03D7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91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90090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EA25664C-8D68-C241-B3CE-BFFE9E010DAC}"/>
              </a:ext>
            </a:extLst>
          </p:cNvPr>
          <p:cNvSpPr/>
          <p:nvPr userDrawn="1"/>
        </p:nvSpPr>
        <p:spPr>
          <a:xfrm>
            <a:off x="0" y="1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4E12615-0D3B-D24B-BE3C-E1064015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91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3916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5F8BD33-EF1A-2F4F-9028-F2B21C31DF34}"/>
              </a:ext>
            </a:extLst>
          </p:cNvPr>
          <p:cNvSpPr/>
          <p:nvPr userDrawn="1"/>
        </p:nvSpPr>
        <p:spPr>
          <a:xfrm>
            <a:off x="0" y="1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4C3A94-BDDD-4E47-AB7A-34C36F28E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193801"/>
            <a:ext cx="10515600" cy="4983163"/>
          </a:xfrm>
        </p:spPr>
        <p:txBody>
          <a:bodyPr vert="eaVert"/>
          <a:lstStyle>
            <a:lvl1pPr marL="273050" indent="-273050">
              <a:buFont typeface="Wingdings" pitchFamily="2" charset="2"/>
              <a:buChar char="Ø"/>
              <a:defRPr/>
            </a:lvl1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750240B-728E-0F48-8A04-0C32A05C9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91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00862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5/11/2024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Test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BECB18-336F-4C54-9134-B5942A8F5A15}"/>
              </a:ext>
            </a:extLst>
          </p:cNvPr>
          <p:cNvSpPr/>
          <p:nvPr userDrawn="1"/>
        </p:nvSpPr>
        <p:spPr>
          <a:xfrm>
            <a:off x="0" y="1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38068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5/11/2024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3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5/11/2024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58CA0C0-4DA1-4E51-BDD1-E950DC00F9BF}"/>
              </a:ext>
            </a:extLst>
          </p:cNvPr>
          <p:cNvSpPr/>
          <p:nvPr userDrawn="1"/>
        </p:nvSpPr>
        <p:spPr>
          <a:xfrm>
            <a:off x="0" y="1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94738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14265" y="4947834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5/11/2024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930B92A-830E-4613-A7BB-ADFB7DA6457E}"/>
              </a:ext>
            </a:extLst>
          </p:cNvPr>
          <p:cNvSpPr/>
          <p:nvPr userDrawn="1"/>
        </p:nvSpPr>
        <p:spPr>
          <a:xfrm>
            <a:off x="0" y="1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646310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5/11/2024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ECFF5F-7E70-4219-B5A4-B5258624C88A}"/>
              </a:ext>
            </a:extLst>
          </p:cNvPr>
          <p:cNvSpPr/>
          <p:nvPr userDrawn="1"/>
        </p:nvSpPr>
        <p:spPr>
          <a:xfrm>
            <a:off x="0" y="1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085073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5/11/2024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823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5/11/2024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393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5/11/2024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502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AACC27-6BB4-4A66-B09E-18E46922044A}"/>
              </a:ext>
            </a:extLst>
          </p:cNvPr>
          <p:cNvSpPr/>
          <p:nvPr userDrawn="1"/>
        </p:nvSpPr>
        <p:spPr>
          <a:xfrm>
            <a:off x="0" y="6637866"/>
            <a:ext cx="2324100" cy="220134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762161-4FBF-48DD-9803-A409A14C1E29}"/>
              </a:ext>
            </a:extLst>
          </p:cNvPr>
          <p:cNvSpPr/>
          <p:nvPr userDrawn="1"/>
        </p:nvSpPr>
        <p:spPr>
          <a:xfrm>
            <a:off x="2324100" y="6637868"/>
            <a:ext cx="7543798" cy="220133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rgbClr val="99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911A6AE-7E61-4644-B3EF-054DF3C15E5C}"/>
              </a:ext>
            </a:extLst>
          </p:cNvPr>
          <p:cNvSpPr/>
          <p:nvPr userDrawn="1"/>
        </p:nvSpPr>
        <p:spPr>
          <a:xfrm>
            <a:off x="9867898" y="6637866"/>
            <a:ext cx="2324101" cy="220134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D09DA8AF-7D8D-43A6-901B-D8E3CF4E9463}"/>
              </a:ext>
            </a:extLst>
          </p:cNvPr>
          <p:cNvSpPr txBox="1">
            <a:spLocks/>
          </p:cNvSpPr>
          <p:nvPr userDrawn="1"/>
        </p:nvSpPr>
        <p:spPr>
          <a:xfrm>
            <a:off x="838198" y="6637864"/>
            <a:ext cx="1356781" cy="2201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5F0945-07F1-ED4A-8297-30DB81EF9BD1}" type="datetime1">
              <a:rPr lang="zh-CN" altLang="en-US" sz="1000" b="1" smtClean="0">
                <a:solidFill>
                  <a:schemeClr val="bg1"/>
                </a:solidFill>
                <a:latin typeface="+mn-lt"/>
                <a:ea typeface="Hiragino Sans GB W3" panose="020B0300000000000000" pitchFamily="34" charset="-128"/>
              </a:rPr>
              <a:t>2024/5/11</a:t>
            </a:fld>
            <a:endParaRPr lang="en-US" sz="1000" b="1" dirty="0">
              <a:solidFill>
                <a:schemeClr val="bg1"/>
              </a:solidFill>
              <a:latin typeface="+mn-lt"/>
              <a:ea typeface="Hiragino Sans GB W3" panose="020B0300000000000000" pitchFamily="34" charset="-128"/>
            </a:endParaRPr>
          </a:p>
        </p:txBody>
      </p:sp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E53E5969-04AC-4E93-8636-7F466E7C6DD0}"/>
              </a:ext>
            </a:extLst>
          </p:cNvPr>
          <p:cNvSpPr txBox="1">
            <a:spLocks/>
          </p:cNvSpPr>
          <p:nvPr userDrawn="1"/>
        </p:nvSpPr>
        <p:spPr>
          <a:xfrm>
            <a:off x="10933517" y="6637868"/>
            <a:ext cx="728507" cy="220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42B4B9-4F4F-DC40-8BF5-0036F3636617}" type="slidenum">
              <a:rPr lang="en-US" sz="1000" smtClean="0">
                <a:solidFill>
                  <a:srgbClr val="99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‹#›</a:t>
            </a:fld>
            <a:endParaRPr lang="en-US" sz="1000" dirty="0">
              <a:solidFill>
                <a:srgbClr val="99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7956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698" r:id="rId12"/>
    <p:sldLayoutId id="2147483699" r:id="rId13"/>
    <p:sldLayoutId id="2147483701" r:id="rId14"/>
    <p:sldLayoutId id="2147483702" r:id="rId15"/>
    <p:sldLayoutId id="2147483703" r:id="rId16"/>
    <p:sldLayoutId id="2147483707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6">
            <a:extLst>
              <a:ext uri="{FF2B5EF4-FFF2-40B4-BE49-F238E27FC236}">
                <a16:creationId xmlns:a16="http://schemas.microsoft.com/office/drawing/2014/main" id="{5776BC54-370F-4100-96DA-3AC1F66330FC}"/>
              </a:ext>
            </a:extLst>
          </p:cNvPr>
          <p:cNvSpPr/>
          <p:nvPr/>
        </p:nvSpPr>
        <p:spPr>
          <a:xfrm>
            <a:off x="812797" y="1402663"/>
            <a:ext cx="10521244" cy="2419922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D2D936C-EA6B-6145-AD23-DAD309CA3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1419" y="112626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Explainable Time Series based on Feature Importance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D09E414-2F98-194E-8665-83053DC49F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8870"/>
            <a:ext cx="9144000" cy="1655762"/>
          </a:xfrm>
        </p:spPr>
        <p:txBody>
          <a:bodyPr/>
          <a:lstStyle/>
          <a:p>
            <a:r>
              <a:rPr kumimoji="1" lang="en-US" altLang="zh-CN" sz="2200" dirty="0" err="1"/>
              <a:t>Yuyuan</a:t>
            </a:r>
            <a:r>
              <a:rPr kumimoji="1" lang="en-US" altLang="zh-CN" sz="2200" dirty="0"/>
              <a:t> Feng </a:t>
            </a:r>
            <a:r>
              <a:rPr kumimoji="1"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kumimoji="1"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冯昱源</a:t>
            </a:r>
            <a:r>
              <a:rPr kumimoji="1"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  <a:p>
            <a:r>
              <a:rPr kumimoji="1" lang="en-US" altLang="zh-CN" sz="2200" dirty="0" err="1"/>
              <a:t>Msc</a:t>
            </a:r>
            <a:r>
              <a:rPr kumimoji="1" lang="en-US" altLang="zh-CN" sz="2200" dirty="0"/>
              <a:t>, School of Software</a:t>
            </a:r>
          </a:p>
          <a:p>
            <a:r>
              <a:rPr kumimoji="1" lang="en-US" altLang="zh-CN" sz="2200" dirty="0"/>
              <a:t>Xiamen University</a:t>
            </a:r>
            <a:endParaRPr kumimoji="1" lang="zh-CN" altLang="en-US" sz="2200" dirty="0"/>
          </a:p>
          <a:p>
            <a:endParaRPr kumimoji="1"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E44ABD1-1944-F44C-8802-65FB700370FD}"/>
              </a:ext>
            </a:extLst>
          </p:cNvPr>
          <p:cNvSpPr/>
          <p:nvPr/>
        </p:nvSpPr>
        <p:spPr>
          <a:xfrm>
            <a:off x="5652609" y="5581748"/>
            <a:ext cx="962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2024/5/11</a:t>
            </a: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89753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19452611-53DE-42A7-8AD4-2A16CD1EE974}"/>
              </a:ext>
            </a:extLst>
          </p:cNvPr>
          <p:cNvGrpSpPr/>
          <p:nvPr/>
        </p:nvGrpSpPr>
        <p:grpSpPr>
          <a:xfrm>
            <a:off x="1027430" y="1057732"/>
            <a:ext cx="10596501" cy="4442702"/>
            <a:chOff x="968625" y="1228586"/>
            <a:chExt cx="10596501" cy="4442702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6913DD7-F806-4E67-BD33-6855D04B97E8}"/>
                </a:ext>
              </a:extLst>
            </p:cNvPr>
            <p:cNvGrpSpPr/>
            <p:nvPr/>
          </p:nvGrpSpPr>
          <p:grpSpPr>
            <a:xfrm>
              <a:off x="968625" y="1228586"/>
              <a:ext cx="10596501" cy="4442702"/>
              <a:chOff x="884816" y="1504250"/>
              <a:chExt cx="10596501" cy="4442702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FACF011D-2CE9-46F6-BA3F-A4EEF66FC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4816" y="1595614"/>
                <a:ext cx="10151160" cy="4351338"/>
              </a:xfrm>
              <a:prstGeom prst="rect">
                <a:avLst/>
              </a:prstGeom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496C91D-E7CE-4514-9C7A-B6BB94743ADB}"/>
                  </a:ext>
                </a:extLst>
              </p:cNvPr>
              <p:cNvSpPr/>
              <p:nvPr/>
            </p:nvSpPr>
            <p:spPr>
              <a:xfrm>
                <a:off x="9887841" y="1504250"/>
                <a:ext cx="1593476" cy="1620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66852A0-463D-45FE-BE53-47D8B8E8918B}"/>
                </a:ext>
              </a:extLst>
            </p:cNvPr>
            <p:cNvSpPr/>
            <p:nvPr/>
          </p:nvSpPr>
          <p:spPr>
            <a:xfrm>
              <a:off x="9083488" y="2635624"/>
              <a:ext cx="215153" cy="161364"/>
            </a:xfrm>
            <a:prstGeom prst="rect">
              <a:avLst/>
            </a:prstGeom>
            <a:solidFill>
              <a:srgbClr val="636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标题 1">
            <a:extLst>
              <a:ext uri="{FF2B5EF4-FFF2-40B4-BE49-F238E27FC236}">
                <a16:creationId xmlns:a16="http://schemas.microsoft.com/office/drawing/2014/main" id="{27AAA1B8-7A6E-4042-94CF-2367ADD713D1}"/>
              </a:ext>
            </a:extLst>
          </p:cNvPr>
          <p:cNvSpPr txBox="1">
            <a:spLocks/>
          </p:cNvSpPr>
          <p:nvPr/>
        </p:nvSpPr>
        <p:spPr>
          <a:xfrm>
            <a:off x="186018" y="-1458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Feature Importance for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time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series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B6FE037-347A-4ED1-95DC-6A5D64B7A2C2}"/>
              </a:ext>
            </a:extLst>
          </p:cNvPr>
          <p:cNvGrpSpPr/>
          <p:nvPr/>
        </p:nvGrpSpPr>
        <p:grpSpPr>
          <a:xfrm>
            <a:off x="2433918" y="3509682"/>
            <a:ext cx="4597734" cy="2893033"/>
            <a:chOff x="2433918" y="3429000"/>
            <a:chExt cx="4597734" cy="2893033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321B342C-6584-41BF-82EE-3FD00E81F616}"/>
                </a:ext>
              </a:extLst>
            </p:cNvPr>
            <p:cNvGrpSpPr/>
            <p:nvPr/>
          </p:nvGrpSpPr>
          <p:grpSpPr>
            <a:xfrm>
              <a:off x="4343399" y="3429000"/>
              <a:ext cx="1752601" cy="2098345"/>
              <a:chOff x="4343399" y="3429000"/>
              <a:chExt cx="1752601" cy="2098345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2E2BAD6-51DF-4DF0-9026-43ED467E80CE}"/>
                  </a:ext>
                </a:extLst>
              </p:cNvPr>
              <p:cNvSpPr/>
              <p:nvPr/>
            </p:nvSpPr>
            <p:spPr>
              <a:xfrm>
                <a:off x="4343399" y="3429000"/>
                <a:ext cx="1752601" cy="1257300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27" name="箭头: 下 26">
                <a:extLst>
                  <a:ext uri="{FF2B5EF4-FFF2-40B4-BE49-F238E27FC236}">
                    <a16:creationId xmlns:a16="http://schemas.microsoft.com/office/drawing/2014/main" id="{DC4C682E-AE2F-473C-8A5F-11E2EFF58817}"/>
                  </a:ext>
                </a:extLst>
              </p:cNvPr>
              <p:cNvSpPr/>
              <p:nvPr/>
            </p:nvSpPr>
            <p:spPr>
              <a:xfrm rot="1882703">
                <a:off x="4819073" y="4568025"/>
                <a:ext cx="308629" cy="959320"/>
              </a:xfrm>
              <a:prstGeom prst="down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FC000"/>
                  </a:solidFill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6257294-063C-476D-87F3-15D4DD162892}"/>
                </a:ext>
              </a:extLst>
            </p:cNvPr>
            <p:cNvSpPr txBox="1"/>
            <p:nvPr/>
          </p:nvSpPr>
          <p:spPr>
            <a:xfrm>
              <a:off x="2433918" y="5614147"/>
              <a:ext cx="45977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C000"/>
                  </a:solidFill>
                </a:rPr>
                <a:t>What happened here?</a:t>
              </a:r>
            </a:p>
            <a:p>
              <a:r>
                <a:rPr lang="en-US" altLang="zh-CN" sz="2000" b="1" dirty="0">
                  <a:solidFill>
                    <a:srgbClr val="FFC000"/>
                  </a:solidFill>
                </a:rPr>
                <a:t>Can simply be set to 0/mean as in image?</a:t>
              </a:r>
              <a:endParaRPr lang="zh-CN" altLang="en-US" sz="2000" b="1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85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54BA4EC-9BFD-4C57-A425-4EB84B6012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4289" y="2560638"/>
                <a:ext cx="1081214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sz="2000" dirty="0"/>
                  <a:t>Important features (M = 1) are unperturbed</a:t>
                </a:r>
                <a:r>
                  <a:rPr lang="zh-CN" altLang="en-US" sz="2000" dirty="0"/>
                  <a:t>：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pPr marL="514350" indent="-514350">
                  <a:buFont typeface="+mj-lt"/>
                  <a:buAutoNum type="arabicPeriod"/>
                </a:pPr>
                <a:endParaRPr lang="zh-CN" altLang="zh-CN" sz="20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sz="2000" dirty="0"/>
                  <a:t>Hide the </a:t>
                </a:r>
                <a:r>
                  <a:rPr lang="en-US" altLang="zh-CN" sz="2000" dirty="0" err="1"/>
                  <a:t>irrevelant</a:t>
                </a:r>
                <a:r>
                  <a:rPr lang="en-US" altLang="zh-CN" sz="2000" dirty="0"/>
                  <a:t> feature (0&lt;M&lt;1)</a:t>
                </a:r>
                <a:r>
                  <a:rPr lang="zh-CN" altLang="en-US" sz="20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  <a:p>
                <a:pPr marL="514350" indent="-514350">
                  <a:buFont typeface="+mj-lt"/>
                  <a:buAutoNum type="arabicPeriod"/>
                </a:pPr>
                <a:endParaRPr lang="zh-CN" altLang="zh-CN" sz="20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sz="2000" i="1" dirty="0"/>
                  <a:t>Dynamic</a:t>
                </a:r>
                <a:r>
                  <a:rPr lang="en-US" altLang="zh-CN" sz="2000" dirty="0"/>
                  <a:t>: consider the idea of </a:t>
                </a:r>
                <a:r>
                  <a:rPr lang="en-US" altLang="zh-CN" sz="2000" b="1" dirty="0">
                    <a:solidFill>
                      <a:srgbClr val="0070C0"/>
                    </a:solidFill>
                  </a:rPr>
                  <a:t>time dependency: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altLang="zh-CN" sz="2000" b="1" dirty="0">
                  <a:solidFill>
                    <a:srgbClr val="0070C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∃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ℕ</m:t>
                          </m:r>
                        </m:e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∖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>
                                      <a:latin typeface="Cambria Math" panose="02040503050406030204" pitchFamily="18" charset="0"/>
                                    </a:rPr>
                                    <m:t>𝐌</m:t>
                                  </m:r>
                                </m:e>
                                <m:sub>
                                  <m:r>
                                    <a:rPr lang="en-US" altLang="zh-CN" sz="1800" b="1" i="1">
                                      <a:latin typeface="Cambria Math" panose="02040503050406030204" pitchFamily="18" charset="0"/>
                                    </a:rPr>
                                    <m:t>𝐭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800" b="1" i="1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e>
                          </m:d>
                        </m:num>
                        <m:den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  <m:r>
                                <a:rPr lang="zh-CN" altLang="en-US" sz="1800" b="1" i="1">
                                  <a:latin typeface="Cambria Math" panose="02040503050406030204" pitchFamily="18" charset="0"/>
                                </a:rPr>
                                <m:t>‘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den>
                      </m:f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𝐭</m:t>
                          </m:r>
                        </m:e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zh-CN" sz="1800" dirty="0"/>
              </a:p>
              <a:p>
                <a:pPr marL="0" indent="0" algn="ctr">
                  <a:buNone/>
                </a:pPr>
                <a:endParaRPr lang="zh-CN" altLang="zh-CN" sz="2000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54BA4EC-9BFD-4C57-A425-4EB84B601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289" y="2560638"/>
                <a:ext cx="10812143" cy="4351338"/>
              </a:xfrm>
              <a:blipFill>
                <a:blip r:embed="rId3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>
            <a:extLst>
              <a:ext uri="{FF2B5EF4-FFF2-40B4-BE49-F238E27FC236}">
                <a16:creationId xmlns:a16="http://schemas.microsoft.com/office/drawing/2014/main" id="{DE4F1D1E-B0D0-4B47-8512-315104ABDF08}"/>
              </a:ext>
            </a:extLst>
          </p:cNvPr>
          <p:cNvSpPr txBox="1">
            <a:spLocks/>
          </p:cNvSpPr>
          <p:nvPr/>
        </p:nvSpPr>
        <p:spPr>
          <a:xfrm>
            <a:off x="186018" y="-1458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solidFill>
                  <a:srgbClr val="C00000"/>
                </a:solidFill>
              </a:rPr>
              <a:t>Dynamask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824E45E-C1CE-4435-9574-F822CA863FE4}"/>
              </a:ext>
            </a:extLst>
          </p:cNvPr>
          <p:cNvSpPr/>
          <p:nvPr/>
        </p:nvSpPr>
        <p:spPr>
          <a:xfrm>
            <a:off x="2377220" y="6589329"/>
            <a:ext cx="76414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Crabb ́ e and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Schaar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Explaining Time Series Predictions with Dynamic Masks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</a:rPr>
              <a:t>Cambridge, ICML 2021</a:t>
            </a:r>
            <a:endParaRPr lang="zh-CN" alt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251B1814-30FF-4BF6-B353-353B4FDED7E1}"/>
              </a:ext>
            </a:extLst>
          </p:cNvPr>
          <p:cNvSpPr txBox="1">
            <a:spLocks/>
          </p:cNvSpPr>
          <p:nvPr/>
        </p:nvSpPr>
        <p:spPr>
          <a:xfrm>
            <a:off x="523728" y="1222065"/>
            <a:ext cx="5572272" cy="1031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Dynamic Perturbation Operator</a:t>
            </a: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F33DDC6-B08C-469F-9E48-58D926943179}"/>
              </a:ext>
            </a:extLst>
          </p:cNvPr>
          <p:cNvGrpSpPr/>
          <p:nvPr/>
        </p:nvGrpSpPr>
        <p:grpSpPr>
          <a:xfrm>
            <a:off x="6358033" y="4778998"/>
            <a:ext cx="4902751" cy="468769"/>
            <a:chOff x="6510207" y="4693670"/>
            <a:chExt cx="4902751" cy="468769"/>
          </a:xfrm>
        </p:grpSpPr>
        <p:sp>
          <p:nvSpPr>
            <p:cNvPr id="12" name="箭头: 下 11">
              <a:extLst>
                <a:ext uri="{FF2B5EF4-FFF2-40B4-BE49-F238E27FC236}">
                  <a16:creationId xmlns:a16="http://schemas.microsoft.com/office/drawing/2014/main" id="{0FF0005E-9A39-4BB1-A8C2-043F3297707F}"/>
                </a:ext>
              </a:extLst>
            </p:cNvPr>
            <p:cNvSpPr/>
            <p:nvPr/>
          </p:nvSpPr>
          <p:spPr>
            <a:xfrm rot="4739159">
              <a:off x="6750020" y="4672026"/>
              <a:ext cx="250600" cy="73022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E97026B-74C0-44D4-B08B-7803C2699A32}"/>
                </a:ext>
              </a:extLst>
            </p:cNvPr>
            <p:cNvSpPr txBox="1"/>
            <p:nvPr/>
          </p:nvSpPr>
          <p:spPr>
            <a:xfrm>
              <a:off x="7390703" y="4693670"/>
              <a:ext cx="4022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“窗口中所有时间步都受邻居时间步的影响”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FDD522C4-4B4E-471A-A578-E2584D679A26}"/>
              </a:ext>
            </a:extLst>
          </p:cNvPr>
          <p:cNvGrpSpPr/>
          <p:nvPr/>
        </p:nvGrpSpPr>
        <p:grpSpPr>
          <a:xfrm>
            <a:off x="6972156" y="981557"/>
            <a:ext cx="5219844" cy="2219811"/>
            <a:chOff x="3542248" y="2186627"/>
            <a:chExt cx="5984993" cy="255359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62A9FBA-26F4-4676-A0F8-9B8A665BC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2248" y="2293914"/>
              <a:ext cx="5917108" cy="2446309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66D83FB-902C-4CCA-AAD0-7C3F59828727}"/>
                </a:ext>
              </a:extLst>
            </p:cNvPr>
            <p:cNvSpPr/>
            <p:nvPr/>
          </p:nvSpPr>
          <p:spPr>
            <a:xfrm>
              <a:off x="8908676" y="2186627"/>
              <a:ext cx="618565" cy="892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2422D88-E617-4B75-ACE2-731DA6D3B585}"/>
                  </a:ext>
                </a:extLst>
              </p:cNvPr>
              <p:cNvSpPr/>
              <p:nvPr/>
            </p:nvSpPr>
            <p:spPr>
              <a:xfrm>
                <a:off x="438078" y="2253940"/>
                <a:ext cx="6096000" cy="71340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zh-CN" sz="2000" dirty="0"/>
                  <a:t>A perturbation operator associated to mask M is a linear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𝐌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2000" dirty="0"/>
                  <a:t> satisfying: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2422D88-E617-4B75-ACE2-731DA6D3B5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78" y="2253940"/>
                <a:ext cx="6096000" cy="713400"/>
              </a:xfrm>
              <a:prstGeom prst="rect">
                <a:avLst/>
              </a:prstGeom>
              <a:blipFill>
                <a:blip r:embed="rId5"/>
                <a:stretch>
                  <a:fillRect l="-1100" t="-5128" r="-700" b="-145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71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54BA4EC-9BFD-4C57-A425-4EB84B6012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7175" y="2237991"/>
                <a:ext cx="7329354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000" dirty="0"/>
                  <a:t>Window perturbation: 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𝐭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𝐭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𝐢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𝐭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𝐭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𝐭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𝐭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1800" dirty="0"/>
              </a:p>
              <a:p>
                <a:pPr marL="0" indent="0" algn="ctr">
                  <a:buNone/>
                </a:pPr>
                <a:endParaRPr lang="en-US" altLang="zh-CN" sz="1800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zh-CN" altLang="zh-CN" sz="1800" dirty="0"/>
              </a:p>
              <a:p>
                <a:pPr marL="0" indent="0" algn="ctr">
                  <a:buNone/>
                </a:pPr>
                <a:endParaRPr lang="zh-CN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Definition check:  M = 1,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zh-CN" sz="2000" dirty="0"/>
                  <a:t>;</a:t>
                </a:r>
              </a:p>
              <a:p>
                <a:pPr marL="0" indent="0">
                  <a:buNone/>
                </a:pPr>
                <a:r>
                  <a:rPr lang="en-US" altLang="zh-CN" sz="2000" dirty="0"/>
                  <a:t>		M = 0,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𝐭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altLang="zh-CN" sz="2000" dirty="0"/>
                  <a:t>;</a:t>
                </a:r>
              </a:p>
              <a:p>
                <a:pPr marL="0" indent="0">
                  <a:buNone/>
                </a:pPr>
                <a:r>
                  <a:rPr lang="en-US" altLang="zh-CN" sz="2000" dirty="0"/>
                  <a:t>		0&lt;M&lt;1,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d>
                  </m:oMath>
                </a14:m>
                <a:r>
                  <a:rPr lang="en-US" altLang="zh-CN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zh-CN" sz="2000" dirty="0"/>
                  <a:t> a little biased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𝐭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altLang="zh-CN" sz="2000" dirty="0"/>
                  <a:t>.</a:t>
                </a:r>
              </a:p>
              <a:p>
                <a:pPr marL="0" indent="0">
                  <a:buNone/>
                </a:pPr>
                <a:endParaRPr lang="zh-CN" altLang="zh-CN" sz="2000" dirty="0"/>
              </a:p>
              <a:p>
                <a:pPr marL="0" indent="0">
                  <a:buNone/>
                </a:pPr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54BA4EC-9BFD-4C57-A425-4EB84B601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7175" y="2237991"/>
                <a:ext cx="7329354" cy="4351338"/>
              </a:xfrm>
              <a:blipFill>
                <a:blip r:embed="rId2"/>
                <a:stretch>
                  <a:fillRect l="-832" t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>
            <a:extLst>
              <a:ext uri="{FF2B5EF4-FFF2-40B4-BE49-F238E27FC236}">
                <a16:creationId xmlns:a16="http://schemas.microsoft.com/office/drawing/2014/main" id="{DE4F1D1E-B0D0-4B47-8512-315104ABDF08}"/>
              </a:ext>
            </a:extLst>
          </p:cNvPr>
          <p:cNvSpPr txBox="1">
            <a:spLocks/>
          </p:cNvSpPr>
          <p:nvPr/>
        </p:nvSpPr>
        <p:spPr>
          <a:xfrm>
            <a:off x="186018" y="-1458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solidFill>
                  <a:srgbClr val="C00000"/>
                </a:solidFill>
              </a:rPr>
              <a:t>Dynamask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824E45E-C1CE-4435-9574-F822CA863FE4}"/>
              </a:ext>
            </a:extLst>
          </p:cNvPr>
          <p:cNvSpPr/>
          <p:nvPr/>
        </p:nvSpPr>
        <p:spPr>
          <a:xfrm>
            <a:off x="2377220" y="6589329"/>
            <a:ext cx="76414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Crabb ́ e and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Schaar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Explaining Time Series Predictions with Dynamic Masks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</a:rPr>
              <a:t>Cambridge, ICML 2021</a:t>
            </a:r>
            <a:endParaRPr lang="zh-CN" alt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251B1814-30FF-4BF6-B353-353B4FDED7E1}"/>
              </a:ext>
            </a:extLst>
          </p:cNvPr>
          <p:cNvSpPr txBox="1">
            <a:spLocks/>
          </p:cNvSpPr>
          <p:nvPr/>
        </p:nvSpPr>
        <p:spPr>
          <a:xfrm>
            <a:off x="523728" y="1222065"/>
            <a:ext cx="5572272" cy="1031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Dynamic Perturbation Operator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BCD76AD-0CB7-474F-998C-D2411DEE9AE2}"/>
              </a:ext>
            </a:extLst>
          </p:cNvPr>
          <p:cNvGrpSpPr/>
          <p:nvPr/>
        </p:nvGrpSpPr>
        <p:grpSpPr>
          <a:xfrm>
            <a:off x="7705164" y="1617429"/>
            <a:ext cx="4096772" cy="2017169"/>
            <a:chOff x="6757147" y="1559859"/>
            <a:chExt cx="5197288" cy="262008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7BDC42B-3A70-434A-B310-942C349E1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7147" y="1864238"/>
              <a:ext cx="4991001" cy="2315709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A9DB657-01A4-47C0-9F9B-2008A09E604C}"/>
                </a:ext>
              </a:extLst>
            </p:cNvPr>
            <p:cNvSpPr/>
            <p:nvPr/>
          </p:nvSpPr>
          <p:spPr>
            <a:xfrm>
              <a:off x="10018714" y="1559859"/>
              <a:ext cx="1935721" cy="813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3354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19452611-53DE-42A7-8AD4-2A16CD1EE974}"/>
              </a:ext>
            </a:extLst>
          </p:cNvPr>
          <p:cNvGrpSpPr/>
          <p:nvPr/>
        </p:nvGrpSpPr>
        <p:grpSpPr>
          <a:xfrm>
            <a:off x="899716" y="1179699"/>
            <a:ext cx="10596501" cy="4442702"/>
            <a:chOff x="968625" y="1228586"/>
            <a:chExt cx="10596501" cy="4442702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6913DD7-F806-4E67-BD33-6855D04B97E8}"/>
                </a:ext>
              </a:extLst>
            </p:cNvPr>
            <p:cNvGrpSpPr/>
            <p:nvPr/>
          </p:nvGrpSpPr>
          <p:grpSpPr>
            <a:xfrm>
              <a:off x="968625" y="1228586"/>
              <a:ext cx="10596501" cy="4442702"/>
              <a:chOff x="884816" y="1504250"/>
              <a:chExt cx="10596501" cy="4442702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FACF011D-2CE9-46F6-BA3F-A4EEF66FC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4816" y="1595614"/>
                <a:ext cx="10151160" cy="4351338"/>
              </a:xfrm>
              <a:prstGeom prst="rect">
                <a:avLst/>
              </a:prstGeom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496C91D-E7CE-4514-9C7A-B6BB94743ADB}"/>
                  </a:ext>
                </a:extLst>
              </p:cNvPr>
              <p:cNvSpPr/>
              <p:nvPr/>
            </p:nvSpPr>
            <p:spPr>
              <a:xfrm>
                <a:off x="9887841" y="1504250"/>
                <a:ext cx="1593476" cy="1620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66852A0-463D-45FE-BE53-47D8B8E8918B}"/>
                </a:ext>
              </a:extLst>
            </p:cNvPr>
            <p:cNvSpPr/>
            <p:nvPr/>
          </p:nvSpPr>
          <p:spPr>
            <a:xfrm>
              <a:off x="9083488" y="2635624"/>
              <a:ext cx="215153" cy="161364"/>
            </a:xfrm>
            <a:prstGeom prst="rect">
              <a:avLst/>
            </a:prstGeom>
            <a:solidFill>
              <a:srgbClr val="636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标题 1">
            <a:extLst>
              <a:ext uri="{FF2B5EF4-FFF2-40B4-BE49-F238E27FC236}">
                <a16:creationId xmlns:a16="http://schemas.microsoft.com/office/drawing/2014/main" id="{27AAA1B8-7A6E-4042-94CF-2367ADD713D1}"/>
              </a:ext>
            </a:extLst>
          </p:cNvPr>
          <p:cNvSpPr txBox="1">
            <a:spLocks/>
          </p:cNvSpPr>
          <p:nvPr/>
        </p:nvSpPr>
        <p:spPr>
          <a:xfrm>
            <a:off x="186018" y="-1458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solidFill>
                  <a:srgbClr val="C00000"/>
                </a:solidFill>
              </a:rPr>
              <a:t>Dynamask</a:t>
            </a:r>
            <a:endParaRPr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B6FE037-347A-4ED1-95DC-6A5D64B7A2C2}"/>
              </a:ext>
            </a:extLst>
          </p:cNvPr>
          <p:cNvGrpSpPr/>
          <p:nvPr/>
        </p:nvGrpSpPr>
        <p:grpSpPr>
          <a:xfrm>
            <a:off x="9014579" y="2586737"/>
            <a:ext cx="2568332" cy="2517921"/>
            <a:chOff x="3607781" y="3429000"/>
            <a:chExt cx="2568332" cy="2517921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321B342C-6584-41BF-82EE-3FD00E81F616}"/>
                </a:ext>
              </a:extLst>
            </p:cNvPr>
            <p:cNvGrpSpPr/>
            <p:nvPr/>
          </p:nvGrpSpPr>
          <p:grpSpPr>
            <a:xfrm>
              <a:off x="4343399" y="3429000"/>
              <a:ext cx="1752601" cy="2136968"/>
              <a:chOff x="4343399" y="3429000"/>
              <a:chExt cx="1752601" cy="2136968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2E2BAD6-51DF-4DF0-9026-43ED467E80CE}"/>
                  </a:ext>
                </a:extLst>
              </p:cNvPr>
              <p:cNvSpPr/>
              <p:nvPr/>
            </p:nvSpPr>
            <p:spPr>
              <a:xfrm>
                <a:off x="4343399" y="3429000"/>
                <a:ext cx="1752601" cy="1257300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27" name="箭头: 下 26">
                <a:extLst>
                  <a:ext uri="{FF2B5EF4-FFF2-40B4-BE49-F238E27FC236}">
                    <a16:creationId xmlns:a16="http://schemas.microsoft.com/office/drawing/2014/main" id="{DC4C682E-AE2F-473C-8A5F-11E2EFF58817}"/>
                  </a:ext>
                </a:extLst>
              </p:cNvPr>
              <p:cNvSpPr/>
              <p:nvPr/>
            </p:nvSpPr>
            <p:spPr>
              <a:xfrm rot="1901162">
                <a:off x="4798144" y="4606648"/>
                <a:ext cx="308629" cy="959320"/>
              </a:xfrm>
              <a:prstGeom prst="down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C000"/>
                    </a:solidFill>
                  </a:rPr>
                  <a:t>\</a:t>
                </a:r>
                <a:endParaRPr lang="zh-CN" altLang="en-US" dirty="0">
                  <a:solidFill>
                    <a:srgbClr val="FFC000"/>
                  </a:solidFill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6257294-063C-476D-87F3-15D4DD162892}"/>
                </a:ext>
              </a:extLst>
            </p:cNvPr>
            <p:cNvSpPr txBox="1"/>
            <p:nvPr/>
          </p:nvSpPr>
          <p:spPr>
            <a:xfrm>
              <a:off x="3607781" y="5546811"/>
              <a:ext cx="25683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C000"/>
                  </a:solidFill>
                </a:rPr>
                <a:t>What happened here?</a:t>
              </a: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5F5653F3-0F3A-4433-9CCA-8529A1981844}"/>
              </a:ext>
            </a:extLst>
          </p:cNvPr>
          <p:cNvSpPr/>
          <p:nvPr/>
        </p:nvSpPr>
        <p:spPr>
          <a:xfrm>
            <a:off x="2377220" y="6589329"/>
            <a:ext cx="76414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Crabb ́ e and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Schaar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Explaining Time Series Predictions with Dynamic Masks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</a:rPr>
              <a:t>Cambridge, ICML 2021</a:t>
            </a:r>
            <a:endParaRPr lang="zh-CN" alt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1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9D0028-20AD-4D87-8540-4E7E6A8D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92" y="-189562"/>
            <a:ext cx="11954408" cy="1325563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Details of </a:t>
            </a:r>
            <a:r>
              <a:rPr lang="en-US" altLang="zh-CN" dirty="0" err="1">
                <a:solidFill>
                  <a:srgbClr val="C00000"/>
                </a:solidFill>
              </a:rPr>
              <a:t>Dynamask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1C61079E-1A22-416C-AF81-0EA4C84CD94F}"/>
              </a:ext>
            </a:extLst>
          </p:cNvPr>
          <p:cNvSpPr txBox="1">
            <a:spLocks/>
          </p:cNvSpPr>
          <p:nvPr/>
        </p:nvSpPr>
        <p:spPr>
          <a:xfrm>
            <a:off x="523728" y="1222065"/>
            <a:ext cx="5572272" cy="1031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Optimize the Mask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9B29BE3-D984-48AC-8B4D-4939635AFC1A}"/>
              </a:ext>
            </a:extLst>
          </p:cNvPr>
          <p:cNvSpPr/>
          <p:nvPr/>
        </p:nvSpPr>
        <p:spPr>
          <a:xfrm>
            <a:off x="2377220" y="6589329"/>
            <a:ext cx="76414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Crabb ́ e and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Schaar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Explaining Time Series Predictions with Dynamic Masks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</a:rPr>
              <a:t>Cambridge, ICML 2021</a:t>
            </a:r>
            <a:endParaRPr lang="zh-CN" alt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内容占位符 2">
                <a:extLst>
                  <a:ext uri="{FF2B5EF4-FFF2-40B4-BE49-F238E27FC236}">
                    <a16:creationId xmlns:a16="http://schemas.microsoft.com/office/drawing/2014/main" id="{9762D7A7-45A4-439D-B9F6-6C5DBB311C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3728" y="2014104"/>
                <a:ext cx="7329354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zh-CN" sz="2000" dirty="0"/>
                  <a:t>1. Identify the important features</a:t>
                </a:r>
                <a:r>
                  <a:rPr lang="zh-CN" altLang="en-US" sz="2000" dirty="0"/>
                  <a:t>：</a:t>
                </a:r>
                <a:endParaRPr lang="en-US" altLang="zh-CN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altLang="zh-CN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800">
                          <a:latin typeface="Cambria Math" panose="02040503050406030204" pitchFamily="18" charset="0"/>
                        </a:rPr>
                        <m:t>MSE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∘</m:t>
                          </m:r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𝐌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</m:d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80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zh-CN" sz="1800">
                          <a:latin typeface="Cambria Math" panose="02040503050406030204" pitchFamily="18" charset="0"/>
                        </a:rPr>
                        <m:t>CE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80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),</m:t>
                      </m:r>
                      <m:r>
                        <m:rPr>
                          <m:sty m:val="p"/>
                        </m:rPr>
                        <a:rPr lang="en-US" altLang="zh-CN" sz="180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sz="1800" dirty="0"/>
              </a:p>
              <a:p>
                <a:pPr marL="0" indent="0" algn="ctr">
                  <a:buNone/>
                </a:pPr>
                <a:endParaRPr lang="en-US" altLang="zh-CN" sz="1800" i="1" dirty="0"/>
              </a:p>
              <a:p>
                <a:pPr marL="0" indent="0">
                  <a:buNone/>
                </a:pPr>
                <a:r>
                  <a:rPr lang="en-US" altLang="zh-CN" sz="2000" dirty="0"/>
                  <a:t>2. Want a parsimonious</a:t>
                </a:r>
                <a:r>
                  <a:rPr lang="zh-CN" altLang="en-US" sz="1800" dirty="0"/>
                  <a:t>（少的）</a:t>
                </a:r>
                <a:r>
                  <a:rPr lang="en-US" altLang="zh-CN" sz="2000" dirty="0"/>
                  <a:t>mask:</a:t>
                </a:r>
              </a:p>
              <a:p>
                <a:pPr marL="0" indent="0">
                  <a:buNone/>
                </a:pPr>
                <a:endParaRPr lang="en-US" altLang="zh-CN" sz="19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)=∥</m:t>
                      </m:r>
                      <m:r>
                        <m:rPr>
                          <m:sty m:val="p"/>
                        </m:rPr>
                        <a:rPr lang="en-US" altLang="zh-CN" sz="1800">
                          <a:latin typeface="Cambria Math" panose="02040503050406030204" pitchFamily="18" charset="0"/>
                        </a:rPr>
                        <m:t>vecsort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sSup>
                        <m:sSup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zh-CN" sz="18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3. Want a legible</a:t>
                </a:r>
                <a:r>
                  <a:rPr lang="zh-CN" altLang="en-US" sz="1800" dirty="0">
                    <a:latin typeface="+mn-ea"/>
                  </a:rPr>
                  <a:t>（易读的）</a:t>
                </a:r>
                <a:r>
                  <a:rPr lang="en-US" altLang="zh-CN" sz="1800" dirty="0">
                    <a:latin typeface="+mn-ea"/>
                  </a:rPr>
                  <a:t> </a:t>
                </a:r>
                <a:r>
                  <a:rPr lang="en-US" altLang="zh-CN" sz="2000" dirty="0"/>
                  <a:t>mask: </a:t>
                </a:r>
              </a:p>
              <a:p>
                <a:pPr marL="0" indent="0">
                  <a:buNone/>
                </a:pPr>
                <a:endParaRPr lang="zh-CN" altLang="zh-CN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CN" altLang="zh-CN" sz="1800" dirty="0"/>
              </a:p>
              <a:p>
                <a:pPr marL="0" indent="0" algn="ctr">
                  <a:buNone/>
                </a:pPr>
                <a:endParaRPr lang="zh-CN" altLang="zh-CN" sz="1800" dirty="0"/>
              </a:p>
              <a:p>
                <a:pPr marL="0" indent="0" algn="ctr">
                  <a:buNone/>
                </a:pPr>
                <a:endParaRPr lang="zh-CN" altLang="zh-CN" sz="2000" dirty="0"/>
              </a:p>
              <a:p>
                <a:pPr marL="0" indent="0">
                  <a:buNone/>
                </a:pPr>
                <a:endParaRPr lang="zh-CN" altLang="zh-CN" sz="2000" dirty="0"/>
              </a:p>
              <a:p>
                <a:pPr marL="0" indent="0">
                  <a:buNone/>
                </a:pPr>
                <a:endParaRPr lang="zh-CN" altLang="zh-CN" dirty="0"/>
              </a:p>
            </p:txBody>
          </p:sp>
        </mc:Choice>
        <mc:Fallback xmlns="">
          <p:sp>
            <p:nvSpPr>
              <p:cNvPr id="23" name="内容占位符 2">
                <a:extLst>
                  <a:ext uri="{FF2B5EF4-FFF2-40B4-BE49-F238E27FC236}">
                    <a16:creationId xmlns:a16="http://schemas.microsoft.com/office/drawing/2014/main" id="{9762D7A7-45A4-439D-B9F6-6C5DBB311C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728" y="2014104"/>
                <a:ext cx="7329354" cy="4351338"/>
              </a:xfrm>
              <a:blipFill>
                <a:blip r:embed="rId3"/>
                <a:stretch>
                  <a:fillRect l="-915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5399B3CE-2DDE-40AB-ABB7-B2056D870162}"/>
              </a:ext>
            </a:extLst>
          </p:cNvPr>
          <p:cNvGrpSpPr/>
          <p:nvPr/>
        </p:nvGrpSpPr>
        <p:grpSpPr>
          <a:xfrm>
            <a:off x="6214796" y="3711388"/>
            <a:ext cx="5741923" cy="2506339"/>
            <a:chOff x="6096000" y="3603812"/>
            <a:chExt cx="5741923" cy="250633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2D3C72C-E63B-43D9-B8C7-BCAE65ED2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3603812"/>
              <a:ext cx="5741923" cy="2506339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3CAA32D-0795-4EF4-82CA-E7C709ABDBE9}"/>
                </a:ext>
              </a:extLst>
            </p:cNvPr>
            <p:cNvSpPr/>
            <p:nvPr/>
          </p:nvSpPr>
          <p:spPr>
            <a:xfrm>
              <a:off x="7624482" y="4819233"/>
              <a:ext cx="504265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6094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7D2EB86-DE9A-4F46-9C95-84EDF7ADECB6}"/>
              </a:ext>
            </a:extLst>
          </p:cNvPr>
          <p:cNvSpPr txBox="1">
            <a:spLocks/>
          </p:cNvSpPr>
          <p:nvPr/>
        </p:nvSpPr>
        <p:spPr>
          <a:xfrm>
            <a:off x="237592" y="-189562"/>
            <a:ext cx="119544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Results of </a:t>
            </a:r>
            <a:r>
              <a:rPr lang="en-US" altLang="zh-CN" dirty="0" err="1">
                <a:solidFill>
                  <a:srgbClr val="C00000"/>
                </a:solidFill>
              </a:rPr>
              <a:t>Dynamask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0735892-43FF-4F59-A05D-25E9F42B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688" y="1049340"/>
            <a:ext cx="7256027" cy="543886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7395B13-1101-486F-BC73-E2578CB9E385}"/>
              </a:ext>
            </a:extLst>
          </p:cNvPr>
          <p:cNvSpPr/>
          <p:nvPr/>
        </p:nvSpPr>
        <p:spPr>
          <a:xfrm>
            <a:off x="2377220" y="6589329"/>
            <a:ext cx="76414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Crabb ́ e and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Schaar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Explaining Time Series Predictions with Dynamic Masks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</a:rPr>
              <a:t>Cambridge, ICML 2021</a:t>
            </a:r>
            <a:endParaRPr lang="zh-CN" alt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953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7D2EB86-DE9A-4F46-9C95-84EDF7ADECB6}"/>
              </a:ext>
            </a:extLst>
          </p:cNvPr>
          <p:cNvSpPr txBox="1">
            <a:spLocks/>
          </p:cNvSpPr>
          <p:nvPr/>
        </p:nvSpPr>
        <p:spPr>
          <a:xfrm>
            <a:off x="237592" y="-189562"/>
            <a:ext cx="119544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Summary of </a:t>
            </a:r>
            <a:r>
              <a:rPr lang="en-US" altLang="zh-CN" dirty="0" err="1">
                <a:solidFill>
                  <a:srgbClr val="C00000"/>
                </a:solidFill>
              </a:rPr>
              <a:t>Dynamask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8DFDD8-F04A-46BD-A04C-50B247978271}"/>
              </a:ext>
            </a:extLst>
          </p:cNvPr>
          <p:cNvSpPr txBox="1"/>
          <p:nvPr/>
        </p:nvSpPr>
        <p:spPr>
          <a:xfrm>
            <a:off x="914865" y="4101522"/>
            <a:ext cx="100312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Lack of looking deeper than only the model’s output (i.e. </a:t>
            </a:r>
            <a:r>
              <a:rPr lang="en-US" altLang="zh-CN" sz="2400" b="1" dirty="0">
                <a:solidFill>
                  <a:srgbClr val="0070C0"/>
                </a:solidFill>
              </a:rPr>
              <a:t>latent representations</a:t>
            </a:r>
            <a:r>
              <a:rPr lang="en-US" altLang="zh-CN" sz="2400" dirty="0"/>
              <a:t>)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Perturbing the time series may generate out-of-distribution samples for the explained model, resulting in </a:t>
            </a:r>
            <a:r>
              <a:rPr lang="en-US" altLang="zh-CN" sz="2400" b="1" dirty="0">
                <a:solidFill>
                  <a:srgbClr val="0070C0"/>
                </a:solidFill>
              </a:rPr>
              <a:t>unfaithful explanations </a:t>
            </a:r>
            <a:r>
              <a:rPr lang="en-US" altLang="zh-CN" sz="2400" dirty="0"/>
              <a:t>akin to adversarial perturbation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A21F5B-3D66-4B44-B5CB-AC6A6EEA478C}"/>
              </a:ext>
            </a:extLst>
          </p:cNvPr>
          <p:cNvSpPr txBox="1"/>
          <p:nvPr/>
        </p:nvSpPr>
        <p:spPr>
          <a:xfrm>
            <a:off x="914865" y="1640914"/>
            <a:ext cx="100312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A very typical based on perturb-based feature importance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Take </a:t>
            </a:r>
            <a:r>
              <a:rPr lang="en-US" altLang="zh-CN" sz="2400" i="1" dirty="0"/>
              <a:t>temporal context </a:t>
            </a:r>
            <a:r>
              <a:rPr lang="en-US" altLang="zh-CN" sz="2400" dirty="0"/>
              <a:t>into consideration, incorporate temporal smoothing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Optimize the mask </a:t>
            </a:r>
            <a:r>
              <a:rPr lang="zh-CN" altLang="en-US" sz="2400" dirty="0"/>
              <a:t> </a:t>
            </a:r>
            <a:r>
              <a:rPr lang="en-US" altLang="zh-CN" sz="2400" dirty="0"/>
              <a:t>to be parsimonious and legible</a:t>
            </a:r>
            <a:endParaRPr lang="zh-CN" altLang="en-US" sz="2400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3CC1530-EE28-494D-BC52-BD73FF1BFBFD}"/>
              </a:ext>
            </a:extLst>
          </p:cNvPr>
          <p:cNvSpPr txBox="1">
            <a:spLocks/>
          </p:cNvSpPr>
          <p:nvPr/>
        </p:nvSpPr>
        <p:spPr>
          <a:xfrm>
            <a:off x="450708" y="3618474"/>
            <a:ext cx="6085501" cy="1031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Limits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5FC21D9-7F41-4C9B-9536-55768C9A6520}"/>
              </a:ext>
            </a:extLst>
          </p:cNvPr>
          <p:cNvSpPr txBox="1">
            <a:spLocks/>
          </p:cNvSpPr>
          <p:nvPr/>
        </p:nvSpPr>
        <p:spPr>
          <a:xfrm>
            <a:off x="450708" y="1124977"/>
            <a:ext cx="6085501" cy="1031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Strength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368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1389E6C-E8BC-4C2D-8792-A1BFC99F8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455" y="4362954"/>
            <a:ext cx="5269875" cy="2138011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43D25ACD-60C4-4949-8A3F-17DEDEB37063}"/>
              </a:ext>
            </a:extLst>
          </p:cNvPr>
          <p:cNvSpPr txBox="1">
            <a:spLocks/>
          </p:cNvSpPr>
          <p:nvPr/>
        </p:nvSpPr>
        <p:spPr>
          <a:xfrm>
            <a:off x="237592" y="-189562"/>
            <a:ext cx="119544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Summary of </a:t>
            </a:r>
            <a:r>
              <a:rPr lang="en-US" altLang="zh-CN" dirty="0" err="1">
                <a:solidFill>
                  <a:srgbClr val="C00000"/>
                </a:solidFill>
              </a:rPr>
              <a:t>Dynamask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42E210-1025-4AF8-809D-1828816C3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105" y="1247685"/>
            <a:ext cx="4719919" cy="300358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035F2C0-82AE-4020-BF2F-0BE0D1172A66}"/>
              </a:ext>
            </a:extLst>
          </p:cNvPr>
          <p:cNvSpPr/>
          <p:nvPr/>
        </p:nvSpPr>
        <p:spPr>
          <a:xfrm>
            <a:off x="392205" y="1356649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Perturbed time series may be out of distribution for the explained model</a:t>
            </a:r>
            <a:endParaRPr lang="zh-CN" altLang="en-US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E8E7712-5642-46B0-A313-ECBC343F1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62" y="2685932"/>
            <a:ext cx="6046043" cy="31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55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7D2EB86-DE9A-4F46-9C95-84EDF7ADECB6}"/>
              </a:ext>
            </a:extLst>
          </p:cNvPr>
          <p:cNvSpPr txBox="1">
            <a:spLocks/>
          </p:cNvSpPr>
          <p:nvPr/>
        </p:nvSpPr>
        <p:spPr>
          <a:xfrm>
            <a:off x="237592" y="-189562"/>
            <a:ext cx="119544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solidFill>
                  <a:srgbClr val="C00000"/>
                </a:solidFill>
              </a:rPr>
              <a:t>TimeX</a:t>
            </a:r>
            <a:r>
              <a:rPr lang="en-US" altLang="zh-CN" dirty="0">
                <a:solidFill>
                  <a:srgbClr val="C00000"/>
                </a:solidFill>
              </a:rPr>
              <a:t>: an extension to perturb-based methods 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8DFDD8-F04A-46BD-A04C-50B247978271}"/>
              </a:ext>
            </a:extLst>
          </p:cNvPr>
          <p:cNvSpPr txBox="1"/>
          <p:nvPr/>
        </p:nvSpPr>
        <p:spPr>
          <a:xfrm>
            <a:off x="201879" y="1781402"/>
            <a:ext cx="6127496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 </a:t>
            </a:r>
            <a:r>
              <a:rPr lang="en-US" altLang="zh-CN" sz="2400" dirty="0"/>
              <a:t>Use a </a:t>
            </a:r>
            <a:r>
              <a:rPr lang="en-US" altLang="zh-CN" sz="2400" b="1" dirty="0">
                <a:solidFill>
                  <a:srgbClr val="0070C0"/>
                </a:solidFill>
              </a:rPr>
              <a:t>surrogate model </a:t>
            </a:r>
            <a:r>
              <a:rPr lang="en-US" altLang="zh-CN" sz="2400" dirty="0"/>
              <a:t>to match the original (pre-trained) time series model through mimicking its </a:t>
            </a:r>
            <a:r>
              <a:rPr lang="en-US" altLang="zh-CN" sz="2400" b="1" dirty="0">
                <a:solidFill>
                  <a:srgbClr val="0070C0"/>
                </a:solidFill>
              </a:rPr>
              <a:t>latent space </a:t>
            </a:r>
            <a:r>
              <a:rPr lang="en-US" altLang="zh-CN" sz="2400" dirty="0"/>
              <a:t>and </a:t>
            </a:r>
            <a:r>
              <a:rPr lang="en-US" altLang="zh-CN" sz="2400" b="1" dirty="0">
                <a:solidFill>
                  <a:srgbClr val="0070C0"/>
                </a:solidFill>
              </a:rPr>
              <a:t>predictions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0070C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err="1"/>
              <a:t>TimeX</a:t>
            </a:r>
            <a:r>
              <a:rPr lang="en-US" altLang="zh-CN" sz="2000" dirty="0"/>
              <a:t> provides </a:t>
            </a:r>
            <a:r>
              <a:rPr lang="en-US" altLang="zh-CN" sz="2000" b="1" dirty="0"/>
              <a:t>discrete attribution masks</a:t>
            </a:r>
            <a:r>
              <a:rPr lang="en-US" altLang="zh-CN" sz="2000" dirty="0"/>
              <a:t>, giving interpretable explanations for the model's predictions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Propose Model Behavior Consistency (MBC) to encourage the distances to be similar across both </a:t>
            </a:r>
            <a:r>
              <a:rPr lang="en-US" altLang="zh-CN" sz="2000" b="1" dirty="0"/>
              <a:t>latent explanation space </a:t>
            </a:r>
            <a:r>
              <a:rPr lang="en-US" altLang="zh-CN" sz="2000" dirty="0"/>
              <a:t>and </a:t>
            </a:r>
            <a:r>
              <a:rPr lang="en-US" altLang="zh-CN" sz="2000" b="1" dirty="0"/>
              <a:t>output space</a:t>
            </a:r>
            <a:r>
              <a:rPr lang="en-US" altLang="zh-CN" sz="2000" dirty="0"/>
              <a:t>, add the faithfulness of explanation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0070C0"/>
              </a:solidFill>
            </a:endParaRPr>
          </a:p>
          <a:p>
            <a:endParaRPr lang="zh-CN" altLang="en-US" sz="3600" b="1" dirty="0">
              <a:solidFill>
                <a:srgbClr val="0070C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ED042C-6E79-4C61-BFDB-51DD575CD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352" y="1484179"/>
            <a:ext cx="5624673" cy="282560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FE66136-0C6D-412F-90FC-958B93371FA7}"/>
              </a:ext>
            </a:extLst>
          </p:cNvPr>
          <p:cNvSpPr/>
          <p:nvPr/>
        </p:nvSpPr>
        <p:spPr>
          <a:xfrm>
            <a:off x="6625270" y="4936112"/>
            <a:ext cx="58965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Queen et.al,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Encoding Time-Series Explanations through Self-Supervised Model Behavior Consistency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</a:rPr>
              <a:t>Harvard, </a:t>
            </a:r>
            <a:r>
              <a:rPr lang="en-US" altLang="zh-CN" sz="1400" i="1" dirty="0" err="1">
                <a:solidFill>
                  <a:schemeClr val="bg1">
                    <a:lumMod val="50000"/>
                  </a:schemeClr>
                </a:solidFill>
              </a:rPr>
              <a:t>NeurIPS</a:t>
            </a:r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</a:rPr>
              <a:t> 2023 Spotlight</a:t>
            </a:r>
            <a:endParaRPr lang="zh-CN" alt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8700C18-3205-4F1F-B665-BFB60119996F}"/>
              </a:ext>
            </a:extLst>
          </p:cNvPr>
          <p:cNvSpPr txBox="1">
            <a:spLocks/>
          </p:cNvSpPr>
          <p:nvPr/>
        </p:nvSpPr>
        <p:spPr>
          <a:xfrm>
            <a:off x="222876" y="1174621"/>
            <a:ext cx="6085501" cy="1031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  Overview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0897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10">
                <a:extLst>
                  <a:ext uri="{FF2B5EF4-FFF2-40B4-BE49-F238E27FC236}">
                    <a16:creationId xmlns:a16="http://schemas.microsoft.com/office/drawing/2014/main" id="{8FB338F5-26DE-48BC-8264-2B3B0526E5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3357" y="1974014"/>
                <a:ext cx="4636459" cy="187864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altLang="zh-CN" sz="2000" dirty="0"/>
                  <a:t>1. Generate an explanation map (feature importance map)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 :</a:t>
                </a:r>
              </a:p>
              <a:p>
                <a:pPr marL="514350" indent="-514350">
                  <a:buAutoNum type="arabicPeriod"/>
                </a:pPr>
                <a:endParaRPr lang="en-US" altLang="zh-CN" dirty="0"/>
              </a:p>
              <a:p>
                <a:pPr marL="514350" indent="-514350">
                  <a:buAutoNum type="arabicPeriod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11" name="内容占位符 10">
                <a:extLst>
                  <a:ext uri="{FF2B5EF4-FFF2-40B4-BE49-F238E27FC236}">
                    <a16:creationId xmlns:a16="http://schemas.microsoft.com/office/drawing/2014/main" id="{8FB338F5-26DE-48BC-8264-2B3B0526E5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3357" y="1974014"/>
                <a:ext cx="4636459" cy="1878649"/>
              </a:xfrm>
              <a:blipFill>
                <a:blip r:embed="rId3"/>
                <a:stretch>
                  <a:fillRect l="-1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0525B98B-93F3-476B-B520-A7436E018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1" y="2971554"/>
            <a:ext cx="6930474" cy="7391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6A9488-C6DB-4142-8655-A34E3B4B8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357" y="3629281"/>
            <a:ext cx="3576573" cy="642093"/>
          </a:xfrm>
          <a:prstGeom prst="rect">
            <a:avLst/>
          </a:prstGeom>
        </p:spPr>
      </p:pic>
      <p:sp>
        <p:nvSpPr>
          <p:cNvPr id="8" name="箭头: 下 7">
            <a:extLst>
              <a:ext uri="{FF2B5EF4-FFF2-40B4-BE49-F238E27FC236}">
                <a16:creationId xmlns:a16="http://schemas.microsoft.com/office/drawing/2014/main" id="{773FF589-F469-4F8A-A8B2-6EF6F0608F12}"/>
              </a:ext>
            </a:extLst>
          </p:cNvPr>
          <p:cNvSpPr/>
          <p:nvPr/>
        </p:nvSpPr>
        <p:spPr>
          <a:xfrm rot="4975277">
            <a:off x="5649981" y="1892068"/>
            <a:ext cx="337543" cy="8540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6D6443-6876-4C90-ACB3-6882FF7C48BF}"/>
              </a:ext>
            </a:extLst>
          </p:cNvPr>
          <p:cNvSpPr txBox="1"/>
          <p:nvPr/>
        </p:nvSpPr>
        <p:spPr>
          <a:xfrm>
            <a:off x="6359557" y="1899447"/>
            <a:ext cx="442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基于</a:t>
            </a:r>
            <a:r>
              <a:rPr lang="en-US" altLang="zh-CN" dirty="0">
                <a:solidFill>
                  <a:srgbClr val="FF0000"/>
                </a:solidFill>
              </a:rPr>
              <a:t>GAST</a:t>
            </a:r>
            <a:r>
              <a:rPr lang="zh-CN" altLang="en-US" dirty="0">
                <a:solidFill>
                  <a:srgbClr val="FF0000"/>
                </a:solidFill>
              </a:rPr>
              <a:t>的</a:t>
            </a:r>
            <a:r>
              <a:rPr lang="en-US" altLang="zh-CN" dirty="0">
                <a:solidFill>
                  <a:srgbClr val="FF0000"/>
                </a:solidFill>
              </a:rPr>
              <a:t>information bottleneck (IB) </a:t>
            </a:r>
            <a:r>
              <a:rPr lang="zh-CN" altLang="en-US" dirty="0">
                <a:solidFill>
                  <a:srgbClr val="FF0000"/>
                </a:solidFill>
              </a:rPr>
              <a:t>思想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10">
                <a:extLst>
                  <a:ext uri="{FF2B5EF4-FFF2-40B4-BE49-F238E27FC236}">
                    <a16:creationId xmlns:a16="http://schemas.microsoft.com/office/drawing/2014/main" id="{AC079DCF-79F8-4C0D-97D9-79A4726758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3264" y="4284335"/>
                <a:ext cx="5515965" cy="12650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000" dirty="0"/>
                  <a:t>2. Obtain a discreate mask from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000" dirty="0"/>
                  <a:t> and apply it to original time series </a:t>
                </a:r>
                <a:r>
                  <a:rPr lang="zh-CN" altLang="en-US" sz="2000" dirty="0"/>
                  <a:t>：</a:t>
                </a:r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:endParaRPr lang="en-US" altLang="zh-CN" dirty="0"/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:endParaRPr lang="en-US" altLang="zh-CN" dirty="0"/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14" name="内容占位符 10">
                <a:extLst>
                  <a:ext uri="{FF2B5EF4-FFF2-40B4-BE49-F238E27FC236}">
                    <a16:creationId xmlns:a16="http://schemas.microsoft.com/office/drawing/2014/main" id="{AC079DCF-79F8-4C0D-97D9-79A472675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264" y="4284335"/>
                <a:ext cx="5515965" cy="1265046"/>
              </a:xfrm>
              <a:prstGeom prst="rect">
                <a:avLst/>
              </a:prstGeom>
              <a:blipFill>
                <a:blip r:embed="rId6"/>
                <a:stretch>
                  <a:fillRect l="-1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67F09C6E-F5C2-4FCC-B3C8-89147E081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91" y="5300855"/>
            <a:ext cx="3578594" cy="30199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C25F587-6463-44C4-839E-338116A74B0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621" b="6285"/>
          <a:stretch/>
        </p:blipFill>
        <p:spPr>
          <a:xfrm>
            <a:off x="984814" y="5833476"/>
            <a:ext cx="1736144" cy="276499"/>
          </a:xfrm>
          <a:prstGeom prst="rect">
            <a:avLst/>
          </a:prstGeom>
        </p:spPr>
      </p:pic>
      <p:sp>
        <p:nvSpPr>
          <p:cNvPr id="19" name="箭头: 下 18">
            <a:extLst>
              <a:ext uri="{FF2B5EF4-FFF2-40B4-BE49-F238E27FC236}">
                <a16:creationId xmlns:a16="http://schemas.microsoft.com/office/drawing/2014/main" id="{64B7FAEC-DB72-49CF-9A09-FF4577880FDD}"/>
              </a:ext>
            </a:extLst>
          </p:cNvPr>
          <p:cNvSpPr/>
          <p:nvPr/>
        </p:nvSpPr>
        <p:spPr>
          <a:xfrm rot="6401001">
            <a:off x="4992412" y="5297895"/>
            <a:ext cx="4067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2F05EB6-3FBF-4AB6-92BD-BFB8104B8666}"/>
              </a:ext>
            </a:extLst>
          </p:cNvPr>
          <p:cNvSpPr txBox="1"/>
          <p:nvPr/>
        </p:nvSpPr>
        <p:spPr>
          <a:xfrm>
            <a:off x="6073269" y="5787060"/>
            <a:ext cx="5249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基于</a:t>
            </a:r>
            <a:r>
              <a:rPr lang="en-US" altLang="zh-CN" dirty="0">
                <a:solidFill>
                  <a:srgbClr val="FF0000"/>
                </a:solidFill>
              </a:rPr>
              <a:t>straight-through estimator (STE), </a:t>
            </a:r>
            <a:r>
              <a:rPr lang="zh-CN" altLang="en-US" dirty="0">
                <a:solidFill>
                  <a:srgbClr val="FF0000"/>
                </a:solidFill>
              </a:rPr>
              <a:t>即离散的</a:t>
            </a:r>
            <a:r>
              <a:rPr lang="en-US" altLang="zh-CN" dirty="0">
                <a:solidFill>
                  <a:srgbClr val="FF0000"/>
                </a:solidFill>
              </a:rPr>
              <a:t>mask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718C45C5-75CE-417E-958F-15F69A39F064}"/>
              </a:ext>
            </a:extLst>
          </p:cNvPr>
          <p:cNvSpPr txBox="1">
            <a:spLocks/>
          </p:cNvSpPr>
          <p:nvPr/>
        </p:nvSpPr>
        <p:spPr>
          <a:xfrm>
            <a:off x="237592" y="-189562"/>
            <a:ext cx="119544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Details of </a:t>
            </a:r>
            <a:r>
              <a:rPr lang="en-US" altLang="zh-CN" dirty="0" err="1">
                <a:solidFill>
                  <a:srgbClr val="C00000"/>
                </a:solidFill>
              </a:rPr>
              <a:t>TimeX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D336254C-AABF-44F2-8A5C-E88BFC45E7FC}"/>
              </a:ext>
            </a:extLst>
          </p:cNvPr>
          <p:cNvSpPr txBox="1">
            <a:spLocks/>
          </p:cNvSpPr>
          <p:nvPr/>
        </p:nvSpPr>
        <p:spPr>
          <a:xfrm>
            <a:off x="523727" y="1222065"/>
            <a:ext cx="6085501" cy="1031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Generate discreate attribution masks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9CBA280-F9FA-4C9C-AE58-2987BCD5BE61}"/>
              </a:ext>
            </a:extLst>
          </p:cNvPr>
          <p:cNvGrpSpPr/>
          <p:nvPr/>
        </p:nvGrpSpPr>
        <p:grpSpPr>
          <a:xfrm>
            <a:off x="8271863" y="2481002"/>
            <a:ext cx="2748002" cy="2938650"/>
            <a:chOff x="7395166" y="2438445"/>
            <a:chExt cx="2748002" cy="293865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F6408B3-711A-45AD-956D-C518455FBE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-1" t="3490" r="58626" b="8433"/>
            <a:stretch/>
          </p:blipFill>
          <p:spPr>
            <a:xfrm>
              <a:off x="7395166" y="2438445"/>
              <a:ext cx="2748002" cy="2938650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968D8D2-BE70-43E5-9C22-5970A07DB57A}"/>
                </a:ext>
              </a:extLst>
            </p:cNvPr>
            <p:cNvSpPr/>
            <p:nvPr/>
          </p:nvSpPr>
          <p:spPr>
            <a:xfrm>
              <a:off x="9070041" y="2851531"/>
              <a:ext cx="961465" cy="577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34892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193E0F-D331-431F-AC97-F8EC21537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67" y="-123486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Outline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F4B91F-4647-4614-89A0-E53D16FF1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29" y="1556684"/>
            <a:ext cx="10515600" cy="4351338"/>
          </a:xfrm>
        </p:spPr>
        <p:txBody>
          <a:bodyPr/>
          <a:lstStyle/>
          <a:p>
            <a:r>
              <a:rPr lang="en-US" altLang="zh-CN" dirty="0"/>
              <a:t>Explainable AI in general</a:t>
            </a:r>
          </a:p>
          <a:p>
            <a:r>
              <a:rPr lang="en-US" altLang="zh-CN" dirty="0"/>
              <a:t>Feature importance for time series</a:t>
            </a:r>
          </a:p>
          <a:p>
            <a:r>
              <a:rPr lang="en-US" altLang="zh-CN" dirty="0" err="1"/>
              <a:t>Dynamask</a:t>
            </a:r>
            <a:r>
              <a:rPr lang="en-US" altLang="zh-CN" dirty="0"/>
              <a:t> (ICML 2021)</a:t>
            </a:r>
          </a:p>
          <a:p>
            <a:r>
              <a:rPr lang="en-US" altLang="zh-CN" dirty="0" err="1"/>
              <a:t>TimeX</a:t>
            </a:r>
            <a:r>
              <a:rPr lang="en-US" altLang="zh-CN" dirty="0"/>
              <a:t> (</a:t>
            </a:r>
            <a:r>
              <a:rPr lang="en-US" altLang="zh-CN" dirty="0" err="1"/>
              <a:t>NeurIPS</a:t>
            </a:r>
            <a:r>
              <a:rPr lang="en-US" altLang="zh-CN" dirty="0"/>
              <a:t> 2023 Spotlight)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3102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AAB2072-E4F2-4ED3-8FCA-3845FBDBDA57}"/>
              </a:ext>
            </a:extLst>
          </p:cNvPr>
          <p:cNvSpPr/>
          <p:nvPr/>
        </p:nvSpPr>
        <p:spPr>
          <a:xfrm>
            <a:off x="746722" y="2085296"/>
            <a:ext cx="60855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Latent Representation Consistency: 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altLang="zh-CN" sz="2000" dirty="0"/>
          </a:p>
          <a:p>
            <a:pPr marL="800100" lvl="1" indent="-342900">
              <a:buFont typeface="+mj-lt"/>
              <a:buAutoNum type="arabicPeriod"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Label Consistency: (Jensen-Shannon Divergence (DJS))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L</a:t>
            </a:r>
            <a:r>
              <a:rPr lang="zh-CN" altLang="en-US" sz="2000" dirty="0"/>
              <a:t>andmark </a:t>
            </a:r>
            <a:r>
              <a:rPr lang="en-US" altLang="zh-CN" sz="2000" dirty="0"/>
              <a:t>Consistency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6408B3-711A-45AD-956D-C518455FBE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15" b="6015"/>
          <a:stretch/>
        </p:blipFill>
        <p:spPr>
          <a:xfrm>
            <a:off x="8029105" y="2824864"/>
            <a:ext cx="3498476" cy="278611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4202559-236A-4F9E-8A0B-3C6AFF489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72" y="2711839"/>
            <a:ext cx="5793753" cy="67624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6822295-BEFE-496B-B0A4-F6C0B8B60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843" y="4678568"/>
            <a:ext cx="6699085" cy="596157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40F8529E-ACA5-44AE-8268-830320F58242}"/>
              </a:ext>
            </a:extLst>
          </p:cNvPr>
          <p:cNvGrpSpPr/>
          <p:nvPr/>
        </p:nvGrpSpPr>
        <p:grpSpPr>
          <a:xfrm>
            <a:off x="7518527" y="2245475"/>
            <a:ext cx="4009054" cy="346324"/>
            <a:chOff x="6651419" y="1158292"/>
            <a:chExt cx="5468113" cy="448589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15A2E1F0-03FA-4026-A0CD-3F35372DC8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1" b="11060"/>
            <a:stretch/>
          </p:blipFill>
          <p:spPr>
            <a:xfrm>
              <a:off x="6651419" y="1158292"/>
              <a:ext cx="2953162" cy="423635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9D8F1E2C-068D-458F-AD3D-BF1DCD3D7B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2465"/>
            <a:stretch/>
          </p:blipFill>
          <p:spPr>
            <a:xfrm>
              <a:off x="9604581" y="1231628"/>
              <a:ext cx="2514951" cy="375253"/>
            </a:xfrm>
            <a:prstGeom prst="rect">
              <a:avLst/>
            </a:prstGeom>
          </p:spPr>
        </p:pic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C15E1586-8053-4A16-BFA7-3D6401095B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846" y="6021070"/>
            <a:ext cx="3752584" cy="405332"/>
          </a:xfrm>
          <a:prstGeom prst="rect">
            <a:avLst/>
          </a:pr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FA3E40AA-F942-4261-828A-CED50E398958}"/>
              </a:ext>
            </a:extLst>
          </p:cNvPr>
          <p:cNvSpPr txBox="1">
            <a:spLocks/>
          </p:cNvSpPr>
          <p:nvPr/>
        </p:nvSpPr>
        <p:spPr>
          <a:xfrm>
            <a:off x="237592" y="-189562"/>
            <a:ext cx="119544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Details of </a:t>
            </a:r>
            <a:r>
              <a:rPr lang="en-US" altLang="zh-CN" dirty="0" err="1">
                <a:solidFill>
                  <a:srgbClr val="C00000"/>
                </a:solidFill>
              </a:rPr>
              <a:t>TimeX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F47660E1-AB16-442D-888E-46D0F3B2B50D}"/>
              </a:ext>
            </a:extLst>
          </p:cNvPr>
          <p:cNvSpPr txBox="1">
            <a:spLocks/>
          </p:cNvSpPr>
          <p:nvPr/>
        </p:nvSpPr>
        <p:spPr>
          <a:xfrm>
            <a:off x="523727" y="1222065"/>
            <a:ext cx="6085501" cy="1031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Model Behavior Consistency</a:t>
            </a:r>
          </a:p>
        </p:txBody>
      </p:sp>
    </p:spTree>
    <p:extLst>
      <p:ext uri="{BB962C8B-B14F-4D97-AF65-F5344CB8AC3E}">
        <p14:creationId xmlns:p14="http://schemas.microsoft.com/office/powerpoint/2010/main" val="3080270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87029C7-911D-45BB-8E51-0353F417468D}"/>
              </a:ext>
            </a:extLst>
          </p:cNvPr>
          <p:cNvSpPr txBox="1">
            <a:spLocks/>
          </p:cNvSpPr>
          <p:nvPr/>
        </p:nvSpPr>
        <p:spPr>
          <a:xfrm>
            <a:off x="237592" y="-189562"/>
            <a:ext cx="119544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Results of </a:t>
            </a:r>
            <a:r>
              <a:rPr lang="en-US" altLang="zh-CN" dirty="0" err="1">
                <a:solidFill>
                  <a:srgbClr val="C00000"/>
                </a:solidFill>
              </a:rPr>
              <a:t>TimeX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EBB25B-1E17-4325-93EE-4F8BDDB15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355"/>
            <a:ext cx="12192000" cy="401386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7A74D25-D70A-49F1-8231-B980B14D8DD6}"/>
              </a:ext>
            </a:extLst>
          </p:cNvPr>
          <p:cNvSpPr/>
          <p:nvPr/>
        </p:nvSpPr>
        <p:spPr>
          <a:xfrm>
            <a:off x="499053" y="1330068"/>
            <a:ext cx="6262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Both</a:t>
            </a:r>
            <a:r>
              <a:rPr lang="zh-CN" altLang="en-US" sz="2800" dirty="0"/>
              <a:t> synthetic and real-world datasets</a:t>
            </a:r>
          </a:p>
        </p:txBody>
      </p:sp>
    </p:spTree>
    <p:extLst>
      <p:ext uri="{BB962C8B-B14F-4D97-AF65-F5344CB8AC3E}">
        <p14:creationId xmlns:p14="http://schemas.microsoft.com/office/powerpoint/2010/main" val="3117362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87029C7-911D-45BB-8E51-0353F417468D}"/>
              </a:ext>
            </a:extLst>
          </p:cNvPr>
          <p:cNvSpPr txBox="1">
            <a:spLocks/>
          </p:cNvSpPr>
          <p:nvPr/>
        </p:nvSpPr>
        <p:spPr>
          <a:xfrm>
            <a:off x="237592" y="-189562"/>
            <a:ext cx="119544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Results of </a:t>
            </a:r>
            <a:r>
              <a:rPr lang="en-US" altLang="zh-CN" dirty="0" err="1">
                <a:solidFill>
                  <a:srgbClr val="C00000"/>
                </a:solidFill>
              </a:rPr>
              <a:t>TimeX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B31EEC-604C-4E2F-B0C5-4734FDFF1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595" y="911596"/>
            <a:ext cx="4923895" cy="572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08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70E3013-9F5A-4A99-90A4-7FB78CB9AE90}"/>
              </a:ext>
            </a:extLst>
          </p:cNvPr>
          <p:cNvSpPr txBox="1">
            <a:spLocks/>
          </p:cNvSpPr>
          <p:nvPr/>
        </p:nvSpPr>
        <p:spPr>
          <a:xfrm>
            <a:off x="237592" y="-189562"/>
            <a:ext cx="119544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GAST: Interpretable and Generalizable GNN 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E11F1C-D3EE-456E-8513-8E2A4C7E6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254" y="2291671"/>
            <a:ext cx="4888973" cy="3602043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B3EEDC76-EBE4-4951-A4CF-DC2AE9FFD270}"/>
              </a:ext>
            </a:extLst>
          </p:cNvPr>
          <p:cNvSpPr txBox="1">
            <a:spLocks/>
          </p:cNvSpPr>
          <p:nvPr/>
        </p:nvSpPr>
        <p:spPr>
          <a:xfrm>
            <a:off x="542817" y="36583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C0E6B2E-0FE3-496E-816C-93F3F0473DE2}"/>
              </a:ext>
            </a:extLst>
          </p:cNvPr>
          <p:cNvSpPr/>
          <p:nvPr/>
        </p:nvSpPr>
        <p:spPr>
          <a:xfrm>
            <a:off x="6511881" y="6044520"/>
            <a:ext cx="6096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Interpretable and Generalizable Graph Learning via Stochastic Attention Mechanism</a:t>
            </a:r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altLang="zh-CN" sz="1600" i="1" dirty="0" err="1">
                <a:solidFill>
                  <a:schemeClr val="bg1">
                    <a:lumMod val="50000"/>
                  </a:schemeClr>
                </a:solidFill>
              </a:rPr>
              <a:t>Purde</a:t>
            </a:r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</a:rPr>
              <a:t> University, ICML 2022</a:t>
            </a:r>
            <a:endParaRPr lang="zh-CN" alt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B452F5-135C-47C1-9B8C-ECC42DBFB216}"/>
              </a:ext>
            </a:extLst>
          </p:cNvPr>
          <p:cNvSpPr txBox="1"/>
          <p:nvPr/>
        </p:nvSpPr>
        <p:spPr>
          <a:xfrm>
            <a:off x="6936848" y="1524692"/>
            <a:ext cx="4676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从</a:t>
            </a:r>
            <a:r>
              <a:rPr lang="en-US" altLang="zh-CN" b="1" dirty="0"/>
              <a:t>IB</a:t>
            </a:r>
            <a:r>
              <a:rPr lang="zh-CN" altLang="en-US" b="1" dirty="0"/>
              <a:t>理论推导，随机减少</a:t>
            </a:r>
            <a:r>
              <a:rPr lang="en-US" altLang="zh-CN" b="1" dirty="0"/>
              <a:t>label-invariant</a:t>
            </a:r>
            <a:r>
              <a:rPr lang="zh-CN" altLang="en-US" b="1" dirty="0"/>
              <a:t>的特征，从而得到可解释、泛化性强的</a:t>
            </a:r>
            <a:r>
              <a:rPr lang="en-US" altLang="zh-CN" b="1" dirty="0"/>
              <a:t>GNN</a:t>
            </a:r>
            <a:r>
              <a:rPr lang="zh-CN" altLang="en-US" b="1" dirty="0"/>
              <a:t>模型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9525EF6-3181-4BAB-ACB6-11D4E7114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53" y="2912312"/>
            <a:ext cx="5254866" cy="51994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69BC691-0110-4CA6-9205-0AE346EC9A02}"/>
              </a:ext>
            </a:extLst>
          </p:cNvPr>
          <p:cNvSpPr txBox="1"/>
          <p:nvPr/>
        </p:nvSpPr>
        <p:spPr>
          <a:xfrm>
            <a:off x="445884" y="1311426"/>
            <a:ext cx="2882902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/>
              <a:t>受信息瓶颈</a:t>
            </a:r>
            <a:r>
              <a:rPr lang="en-US" altLang="zh-CN" dirty="0"/>
              <a:t>IB</a:t>
            </a:r>
            <a:r>
              <a:rPr lang="zh-CN" altLang="en-US" dirty="0"/>
              <a:t>理论推导启发，选取标签相关的子图：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E2635CC-BE21-4619-837D-8EFDC305F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9092" y="1271786"/>
            <a:ext cx="2812789" cy="12798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008D2E-42A8-45D2-98CC-19EC27CB5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40" y="3643440"/>
            <a:ext cx="5700511" cy="845882"/>
          </a:xfrm>
          <a:prstGeom prst="rect">
            <a:avLst/>
          </a:prstGeom>
        </p:spPr>
      </p:pic>
      <p:sp>
        <p:nvSpPr>
          <p:cNvPr id="14" name="箭头: 下 13">
            <a:extLst>
              <a:ext uri="{FF2B5EF4-FFF2-40B4-BE49-F238E27FC236}">
                <a16:creationId xmlns:a16="http://schemas.microsoft.com/office/drawing/2014/main" id="{02676F0B-0CCE-48B3-B9D6-186D1A9D23C9}"/>
              </a:ext>
            </a:extLst>
          </p:cNvPr>
          <p:cNvSpPr/>
          <p:nvPr/>
        </p:nvSpPr>
        <p:spPr>
          <a:xfrm>
            <a:off x="3079343" y="3326805"/>
            <a:ext cx="427674" cy="3421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B860C79-0495-4DF2-BF0E-CC8671101D02}"/>
              </a:ext>
            </a:extLst>
          </p:cNvPr>
          <p:cNvSpPr/>
          <p:nvPr/>
        </p:nvSpPr>
        <p:spPr>
          <a:xfrm>
            <a:off x="517308" y="5523287"/>
            <a:ext cx="5759977" cy="1106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rgbClr val="191B1F"/>
                </a:solidFill>
                <a:latin typeface="-apple-system"/>
              </a:rPr>
              <a:t>经过理论证明， </a:t>
            </a:r>
            <a:r>
              <a:rPr lang="en-US" altLang="zh-CN" dirty="0">
                <a:solidFill>
                  <a:srgbClr val="191B1F"/>
                </a:solidFill>
                <a:latin typeface="-apple-system"/>
              </a:rPr>
              <a:t>GSAT</a:t>
            </a:r>
            <a:r>
              <a:rPr lang="zh-CN" altLang="en-US" dirty="0">
                <a:solidFill>
                  <a:srgbClr val="191B1F"/>
                </a:solidFill>
                <a:latin typeface="-apple-system"/>
              </a:rPr>
              <a:t>可以天然的找出真正重要的子图，并且移除可能存在的伪相关特征，从而提供有保障的可解释性和</a:t>
            </a:r>
            <a:r>
              <a:rPr lang="en-US" altLang="zh-CN" dirty="0">
                <a:solidFill>
                  <a:srgbClr val="191B1F"/>
                </a:solidFill>
                <a:latin typeface="-apple-system"/>
              </a:rPr>
              <a:t>OOD</a:t>
            </a:r>
            <a:r>
              <a:rPr lang="zh-CN" altLang="en-US" dirty="0">
                <a:solidFill>
                  <a:srgbClr val="191B1F"/>
                </a:solidFill>
                <a:latin typeface="-apple-system"/>
              </a:rPr>
              <a:t>泛化能力</a:t>
            </a:r>
            <a:endParaRPr lang="zh-CN" altLang="en-US" dirty="0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A61E1763-BA2E-46F4-8A77-42451FE6F8A3}"/>
              </a:ext>
            </a:extLst>
          </p:cNvPr>
          <p:cNvSpPr/>
          <p:nvPr/>
        </p:nvSpPr>
        <p:spPr>
          <a:xfrm>
            <a:off x="4891649" y="2598639"/>
            <a:ext cx="427674" cy="3421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61C2AA3-6C7D-42F1-9A31-7B7B7292ED7A}"/>
                  </a:ext>
                </a:extLst>
              </p:cNvPr>
              <p:cNvSpPr/>
              <p:nvPr/>
            </p:nvSpPr>
            <p:spPr>
              <a:xfrm>
                <a:off x="501606" y="4489322"/>
                <a:ext cx="6096000" cy="145244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dirty="0">
                    <a:solidFill>
                      <a:srgbClr val="191B1F"/>
                    </a:solidFill>
                  </a:rPr>
                  <a:t>1. Extractor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191B1F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CN" dirty="0">
                    <a:solidFill>
                      <a:srgbClr val="191B1F"/>
                    </a:solidFill>
                    <a:latin typeface="-apple-system"/>
                  </a:rPr>
                  <a:t> </a:t>
                </a:r>
                <a:r>
                  <a:rPr lang="zh-CN" altLang="en-US" dirty="0">
                    <a:solidFill>
                      <a:srgbClr val="191B1F"/>
                    </a:solidFill>
                    <a:latin typeface="-apple-system"/>
                  </a:rPr>
                  <a:t>对输入图 𝐺 进行编码并学习随机注意力 𝛼（来自伯努利分布），随机丢弃边缘并获得扰动子图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191B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91B1F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91B1F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>
                  <a:lnSpc>
                    <a:spcPct val="125000"/>
                  </a:lnSpc>
                </a:pPr>
                <a:r>
                  <a:rPr lang="en-US" altLang="zh-CN" dirty="0"/>
                  <a:t>2. Predictor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191B1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191B1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对 𝐺𝑆 进行编码以进行预测</a:t>
                </a:r>
                <a:br>
                  <a:rPr lang="zh-CN" altLang="en-US" dirty="0"/>
                </a:br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61C2AA3-6C7D-42F1-9A31-7B7B7292ED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06" y="4489322"/>
                <a:ext cx="6096000" cy="1452449"/>
              </a:xfrm>
              <a:prstGeom prst="rect">
                <a:avLst/>
              </a:prstGeom>
              <a:blipFill>
                <a:blip r:embed="rId7"/>
                <a:stretch>
                  <a:fillRect l="-800" r="-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6518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70E3013-9F5A-4A99-90A4-7FB78CB9AE90}"/>
              </a:ext>
            </a:extLst>
          </p:cNvPr>
          <p:cNvSpPr txBox="1">
            <a:spLocks/>
          </p:cNvSpPr>
          <p:nvPr/>
        </p:nvSpPr>
        <p:spPr>
          <a:xfrm>
            <a:off x="237592" y="-189562"/>
            <a:ext cx="119544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Details of Generating the Feature Importance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7E2693-1CC0-43D5-B076-555C893FE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85" y="1243577"/>
            <a:ext cx="9308403" cy="503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76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70E3013-9F5A-4A99-90A4-7FB78CB9AE90}"/>
              </a:ext>
            </a:extLst>
          </p:cNvPr>
          <p:cNvSpPr txBox="1">
            <a:spLocks/>
          </p:cNvSpPr>
          <p:nvPr/>
        </p:nvSpPr>
        <p:spPr>
          <a:xfrm>
            <a:off x="237592" y="-189562"/>
            <a:ext cx="119544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Details of Generating the Feature Importance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5" name="内容占位符 7">
            <a:extLst>
              <a:ext uri="{FF2B5EF4-FFF2-40B4-BE49-F238E27FC236}">
                <a16:creationId xmlns:a16="http://schemas.microsoft.com/office/drawing/2014/main" id="{2935DF23-E45D-4806-90F8-5ECE72FAD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48" y="1526635"/>
            <a:ext cx="8614460" cy="415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95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70E3013-9F5A-4A99-90A4-7FB78CB9AE90}"/>
              </a:ext>
            </a:extLst>
          </p:cNvPr>
          <p:cNvSpPr txBox="1">
            <a:spLocks/>
          </p:cNvSpPr>
          <p:nvPr/>
        </p:nvSpPr>
        <p:spPr>
          <a:xfrm>
            <a:off x="237592" y="-169667"/>
            <a:ext cx="119544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Details of Generating the Feature Importance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FDC537-538E-48A5-AEEE-2672BF294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35" y="1512795"/>
            <a:ext cx="10186730" cy="472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11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C88C1E-A935-43F0-BFC6-A64B3DEDD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644090"/>
            <a:ext cx="10515600" cy="4351338"/>
          </a:xfrm>
        </p:spPr>
        <p:txBody>
          <a:bodyPr/>
          <a:lstStyle/>
          <a:p>
            <a:r>
              <a:rPr lang="en-US" altLang="zh-CN" sz="2400" dirty="0"/>
              <a:t>Jonathan </a:t>
            </a:r>
            <a:r>
              <a:rPr lang="en-US" altLang="zh-CN" sz="2400" dirty="0" err="1"/>
              <a:t>Crabbé</a:t>
            </a:r>
            <a:r>
              <a:rPr lang="en-US" altLang="zh-CN" sz="2400" dirty="0"/>
              <a:t>  and et.al ,Explaining Latent Representations with a Corpus of Examples, </a:t>
            </a:r>
            <a:r>
              <a:rPr lang="en-US" altLang="zh-CN" sz="2400" dirty="0" err="1"/>
              <a:t>NeurIPS</a:t>
            </a:r>
            <a:r>
              <a:rPr lang="en-US" altLang="zh-CN" sz="2400" dirty="0"/>
              <a:t> 2021</a:t>
            </a:r>
          </a:p>
          <a:p>
            <a:pPr marL="0" indent="0">
              <a:buNone/>
            </a:pPr>
            <a:endParaRPr lang="en-US" altLang="zh-CN" sz="2400" dirty="0"/>
          </a:p>
          <a:p>
            <a:r>
              <a:rPr lang="en-US" altLang="zh-CN" sz="2400" dirty="0"/>
              <a:t>Jonathan </a:t>
            </a:r>
            <a:r>
              <a:rPr lang="en-US" altLang="zh-CN" sz="2400" dirty="0" err="1"/>
              <a:t>Crabbé</a:t>
            </a:r>
            <a:r>
              <a:rPr lang="en-US" altLang="zh-CN" sz="2400" dirty="0"/>
              <a:t> and </a:t>
            </a:r>
            <a:r>
              <a:rPr lang="en-US" altLang="zh-CN" sz="2400" dirty="0" err="1"/>
              <a:t>Schaar</a:t>
            </a:r>
            <a:r>
              <a:rPr lang="en-US" altLang="zh-CN" sz="2400" dirty="0"/>
              <a:t>, Label-Free </a:t>
            </a:r>
            <a:r>
              <a:rPr lang="en-US" altLang="zh-CN" sz="2400" dirty="0" err="1"/>
              <a:t>Explainability</a:t>
            </a:r>
            <a:r>
              <a:rPr lang="en-US" altLang="zh-CN" sz="2400" dirty="0"/>
              <a:t> for Unsupervised Models, ICML 2022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sz="2400" dirty="0"/>
              <a:t>https://www.vanderschaar-lab.com/interpretable-machine-learning/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8C778C1-4965-4F7A-9228-17217636E1CC}"/>
              </a:ext>
            </a:extLst>
          </p:cNvPr>
          <p:cNvSpPr txBox="1">
            <a:spLocks/>
          </p:cNvSpPr>
          <p:nvPr/>
        </p:nvSpPr>
        <p:spPr>
          <a:xfrm>
            <a:off x="237592" y="-169667"/>
            <a:ext cx="119544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Further Reading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082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C88C1E-A935-43F0-BFC6-A64B3DEDD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644090"/>
            <a:ext cx="10515600" cy="4351338"/>
          </a:xfrm>
        </p:spPr>
        <p:txBody>
          <a:bodyPr/>
          <a:lstStyle/>
          <a:p>
            <a:r>
              <a:rPr lang="en-US" altLang="zh-CN" sz="2400" dirty="0"/>
              <a:t>Explainable time series methods based on feature importance has made significant progress, such as perturb-based </a:t>
            </a:r>
          </a:p>
          <a:p>
            <a:endParaRPr lang="en-US" altLang="zh-CN" sz="2400" dirty="0"/>
          </a:p>
          <a:p>
            <a:r>
              <a:rPr lang="en-US" altLang="zh-CN" sz="2400" dirty="0"/>
              <a:t>SOTA time series models such as </a:t>
            </a:r>
            <a:r>
              <a:rPr lang="en-US" altLang="zh-CN" sz="2400" b="1" dirty="0">
                <a:solidFill>
                  <a:srgbClr val="0070C0"/>
                </a:solidFill>
              </a:rPr>
              <a:t>transformer-based</a:t>
            </a:r>
            <a:r>
              <a:rPr lang="en-US" altLang="zh-CN" sz="2400" dirty="0"/>
              <a:t> models or </a:t>
            </a:r>
            <a:r>
              <a:rPr lang="en-US" altLang="zh-CN" sz="2400" b="1" dirty="0">
                <a:solidFill>
                  <a:srgbClr val="0070C0"/>
                </a:solidFill>
              </a:rPr>
              <a:t>LLM4TS</a:t>
            </a:r>
            <a:r>
              <a:rPr lang="en-US" altLang="zh-CN" sz="2400" dirty="0"/>
              <a:t> however, has not benefited from it and remain to be black box</a:t>
            </a:r>
          </a:p>
          <a:p>
            <a:endParaRPr lang="en-US" altLang="zh-CN" sz="2400" dirty="0"/>
          </a:p>
          <a:p>
            <a:r>
              <a:rPr lang="en-US" altLang="zh-CN" sz="2400" dirty="0"/>
              <a:t>Could be combined to increase their accountability and transparency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8C778C1-4965-4F7A-9228-17217636E1CC}"/>
              </a:ext>
            </a:extLst>
          </p:cNvPr>
          <p:cNvSpPr txBox="1">
            <a:spLocks/>
          </p:cNvSpPr>
          <p:nvPr/>
        </p:nvSpPr>
        <p:spPr>
          <a:xfrm>
            <a:off x="237592" y="-169667"/>
            <a:ext cx="119544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Summary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706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50EDD-B50F-479A-A2D0-153981A20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18" y="-145864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Explainable AI</a:t>
            </a:r>
            <a:endParaRPr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A848B7CC-DE77-4FD1-814F-1B930C2146D3}"/>
              </a:ext>
            </a:extLst>
          </p:cNvPr>
          <p:cNvGrpSpPr/>
          <p:nvPr/>
        </p:nvGrpSpPr>
        <p:grpSpPr>
          <a:xfrm>
            <a:off x="683628" y="1018400"/>
            <a:ext cx="10649043" cy="5495207"/>
            <a:chOff x="683628" y="1148054"/>
            <a:chExt cx="10649043" cy="5495207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013BC495-2210-45F0-8060-B954D5E1E751}"/>
                </a:ext>
              </a:extLst>
            </p:cNvPr>
            <p:cNvGrpSpPr/>
            <p:nvPr/>
          </p:nvGrpSpPr>
          <p:grpSpPr>
            <a:xfrm>
              <a:off x="9231943" y="2972694"/>
              <a:ext cx="2100728" cy="1218135"/>
              <a:chOff x="9258703" y="3089380"/>
              <a:chExt cx="2100728" cy="1218135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A47C5029-AC7D-4BE9-8FA5-FF0063146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62984" y="3089380"/>
                <a:ext cx="2096447" cy="1218135"/>
              </a:xfrm>
              <a:prstGeom prst="rect">
                <a:avLst/>
              </a:prstGeom>
            </p:spPr>
          </p:pic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01546A92-FC83-4F0F-9FB5-031F74E71C9E}"/>
                  </a:ext>
                </a:extLst>
              </p:cNvPr>
              <p:cNvSpPr/>
              <p:nvPr/>
            </p:nvSpPr>
            <p:spPr>
              <a:xfrm>
                <a:off x="9258703" y="3444362"/>
                <a:ext cx="601929" cy="2739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65E8ED6D-883B-4140-B67C-67B3550CF123}"/>
                </a:ext>
              </a:extLst>
            </p:cNvPr>
            <p:cNvGrpSpPr/>
            <p:nvPr/>
          </p:nvGrpSpPr>
          <p:grpSpPr>
            <a:xfrm>
              <a:off x="683628" y="4458479"/>
              <a:ext cx="2508358" cy="2184782"/>
              <a:chOff x="-43596" y="4216970"/>
              <a:chExt cx="2383204" cy="2111181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9BD73D88-CC34-4015-B16F-D67E8E50A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3596" y="4216970"/>
                <a:ext cx="2305777" cy="2111181"/>
              </a:xfrm>
              <a:prstGeom prst="rect">
                <a:avLst/>
              </a:prstGeom>
            </p:spPr>
          </p:pic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69862E83-AD0A-4312-A422-95C1D707FE28}"/>
                  </a:ext>
                </a:extLst>
              </p:cNvPr>
              <p:cNvSpPr/>
              <p:nvPr/>
            </p:nvSpPr>
            <p:spPr>
              <a:xfrm>
                <a:off x="1674159" y="4795443"/>
                <a:ext cx="665449" cy="379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30B610E-5A46-42F6-AF88-3BF4E43113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151" t="4490" r="-34151" b="-4490"/>
            <a:stretch/>
          </p:blipFill>
          <p:spPr>
            <a:xfrm>
              <a:off x="4960532" y="2484526"/>
              <a:ext cx="2953124" cy="224625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9B640CE-C2BF-47B9-8233-6920A89B7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263" y="1304210"/>
              <a:ext cx="1768632" cy="145262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C0AF6E2-A5A2-4878-9D2C-E6FED512B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63045" y="1148054"/>
              <a:ext cx="892390" cy="115287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0879F1E-7F45-45BB-B9F8-F53661DA3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6861" y="2904472"/>
              <a:ext cx="1549662" cy="140802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99A803C-F636-4DB5-BA24-D96D3B51D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89125" y="5391271"/>
              <a:ext cx="1115388" cy="526843"/>
            </a:xfrm>
            <a:prstGeom prst="rect">
              <a:avLst/>
            </a:prstGeom>
          </p:spPr>
        </p:pic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42F3CD37-DEF0-4D23-9A7E-9E3A72AFC2BB}"/>
                </a:ext>
              </a:extLst>
            </p:cNvPr>
            <p:cNvGrpSpPr/>
            <p:nvPr/>
          </p:nvGrpSpPr>
          <p:grpSpPr>
            <a:xfrm>
              <a:off x="6905065" y="1817181"/>
              <a:ext cx="2357919" cy="3904543"/>
              <a:chOff x="6905065" y="1817181"/>
              <a:chExt cx="2357919" cy="3904543"/>
            </a:xfrm>
          </p:grpSpPr>
          <p:cxnSp>
            <p:nvCxnSpPr>
              <p:cNvPr id="37" name="连接符: 肘形 36">
                <a:extLst>
                  <a:ext uri="{FF2B5EF4-FFF2-40B4-BE49-F238E27FC236}">
                    <a16:creationId xmlns:a16="http://schemas.microsoft.com/office/drawing/2014/main" id="{00F0A3AE-61F6-403E-A35E-8C004C06BD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05065" y="1817181"/>
                <a:ext cx="2357919" cy="1719761"/>
              </a:xfrm>
              <a:prstGeom prst="bentConnector3">
                <a:avLst>
                  <a:gd name="adj1" fmla="val 50000"/>
                </a:avLst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连接符: 肘形 46">
                <a:extLst>
                  <a:ext uri="{FF2B5EF4-FFF2-40B4-BE49-F238E27FC236}">
                    <a16:creationId xmlns:a16="http://schemas.microsoft.com/office/drawing/2014/main" id="{748A4F4E-2250-4E98-9CE2-B2E8D4CF18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5065" y="3536942"/>
                <a:ext cx="2357919" cy="2184782"/>
              </a:xfrm>
              <a:prstGeom prst="bentConnector3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17FAEF96-9563-4438-B674-8ABE44105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4024" y="3536942"/>
                <a:ext cx="117896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连接符: 肘形 68">
              <a:extLst>
                <a:ext uri="{FF2B5EF4-FFF2-40B4-BE49-F238E27FC236}">
                  <a16:creationId xmlns:a16="http://schemas.microsoft.com/office/drawing/2014/main" id="{60BB06F9-D9C0-4D1F-995B-FF3EF44B5827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2591707" y="1724490"/>
              <a:ext cx="2368825" cy="1883166"/>
            </a:xfrm>
            <a:prstGeom prst="bentConnector3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连接符: 肘形 78">
              <a:extLst>
                <a:ext uri="{FF2B5EF4-FFF2-40B4-BE49-F238E27FC236}">
                  <a16:creationId xmlns:a16="http://schemas.microsoft.com/office/drawing/2014/main" id="{F627AEAF-EBAA-4596-A7B6-43396EFFD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2876" y="3607656"/>
              <a:ext cx="2357656" cy="1946134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B0F2918F-DCA3-4694-9B7B-6EAA4F7E60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2876" y="3608485"/>
              <a:ext cx="1172428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043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>
            <a:extLst>
              <a:ext uri="{FF2B5EF4-FFF2-40B4-BE49-F238E27FC236}">
                <a16:creationId xmlns:a16="http://schemas.microsoft.com/office/drawing/2014/main" id="{28F55308-FF9A-4E1D-9A0B-4F68D9661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18" y="-145864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Explainable AI is important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D6A94878-108A-488C-85F0-505305D7B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585" y="1207917"/>
            <a:ext cx="7284050" cy="274915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ML models </a:t>
            </a:r>
            <a:r>
              <a:rPr lang="en-US" altLang="zh-CN" sz="2400" b="1" dirty="0">
                <a:solidFill>
                  <a:srgbClr val="0070C0"/>
                </a:solidFill>
              </a:rPr>
              <a:t>impact high-stakes domains </a:t>
            </a:r>
            <a:r>
              <a:rPr lang="en-US" altLang="zh-CN" sz="2400" dirty="0"/>
              <a:t>(medicine, finance, transport…)</a:t>
            </a:r>
          </a:p>
          <a:p>
            <a:endParaRPr lang="en-US" altLang="zh-CN" sz="2400" dirty="0"/>
          </a:p>
          <a:p>
            <a:r>
              <a:rPr lang="en-US" altLang="zh-CN" sz="2400" dirty="0"/>
              <a:t>ML models can be </a:t>
            </a:r>
            <a:r>
              <a:rPr lang="en-US" altLang="zh-CN" sz="2400" b="1" dirty="0">
                <a:solidFill>
                  <a:srgbClr val="0070C0"/>
                </a:solidFill>
              </a:rPr>
              <a:t>wrong</a:t>
            </a:r>
          </a:p>
          <a:p>
            <a:endParaRPr lang="en-US" altLang="zh-CN" b="1" dirty="0">
              <a:solidFill>
                <a:srgbClr val="0070C0"/>
              </a:solidFill>
            </a:endParaRPr>
          </a:p>
          <a:p>
            <a:endParaRPr lang="en-US" altLang="zh-CN" b="1" dirty="0">
              <a:solidFill>
                <a:srgbClr val="0070C0"/>
              </a:solidFill>
            </a:endParaRPr>
          </a:p>
          <a:p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E48CDE9-00B2-4842-9903-5E51309A4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028" y="1169957"/>
            <a:ext cx="3964412" cy="2573031"/>
          </a:xfrm>
          <a:prstGeom prst="rect">
            <a:avLst/>
          </a:prstGeom>
        </p:spPr>
      </p:pic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FE7B3726-8CFB-492E-A1B9-C6FC2F472CCD}"/>
              </a:ext>
            </a:extLst>
          </p:cNvPr>
          <p:cNvSpPr txBox="1">
            <a:spLocks/>
          </p:cNvSpPr>
          <p:nvPr/>
        </p:nvSpPr>
        <p:spPr>
          <a:xfrm>
            <a:off x="539337" y="3493131"/>
            <a:ext cx="7316546" cy="2141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In a scientific view, explanations are (at least) as </a:t>
            </a:r>
            <a:r>
              <a:rPr lang="en-US" altLang="zh-CN" sz="2400" b="1" dirty="0">
                <a:solidFill>
                  <a:srgbClr val="0070C0"/>
                </a:solidFill>
              </a:rPr>
              <a:t>important</a:t>
            </a:r>
            <a:r>
              <a:rPr lang="en-US" altLang="zh-CN" sz="2400" dirty="0"/>
              <a:t> as predictions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939DC2-5164-419A-A3F0-1319C9ACB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012" y="3985285"/>
            <a:ext cx="6553428" cy="256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5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E4772B-93B7-4488-9773-94A5734B1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077" y="1179699"/>
            <a:ext cx="6065747" cy="1031875"/>
          </a:xfrm>
        </p:spPr>
        <p:txBody>
          <a:bodyPr/>
          <a:lstStyle/>
          <a:p>
            <a:r>
              <a:rPr lang="en-US" altLang="zh-CN" dirty="0"/>
              <a:t>Inherently explainable ML models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6BC5654C-423D-4846-9982-B181108F066C}"/>
              </a:ext>
            </a:extLst>
          </p:cNvPr>
          <p:cNvSpPr txBox="1">
            <a:spLocks/>
          </p:cNvSpPr>
          <p:nvPr/>
        </p:nvSpPr>
        <p:spPr>
          <a:xfrm>
            <a:off x="186018" y="-1458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Explainable AI Categories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ADF02F5-CD5C-4406-8704-C9EB78F29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77" y="2143849"/>
            <a:ext cx="5047404" cy="3870741"/>
          </a:xfrm>
          <a:prstGeom prst="rect">
            <a:avLst/>
          </a:prstGeom>
        </p:spPr>
      </p:pic>
      <p:pic>
        <p:nvPicPr>
          <p:cNvPr id="1026" name="Picture 2" descr="What is Linear Regression?- Spiceworks - Spiceworks">
            <a:extLst>
              <a:ext uri="{FF2B5EF4-FFF2-40B4-BE49-F238E27FC236}">
                <a16:creationId xmlns:a16="http://schemas.microsoft.com/office/drawing/2014/main" id="{A623B88A-711D-498A-9C5C-6141506B99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7"/>
          <a:stretch/>
        </p:blipFill>
        <p:spPr bwMode="auto">
          <a:xfrm>
            <a:off x="7100045" y="950788"/>
            <a:ext cx="3857065" cy="288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Decision Tree? [A Step-by-Step Guide]">
            <a:extLst>
              <a:ext uri="{FF2B5EF4-FFF2-40B4-BE49-F238E27FC236}">
                <a16:creationId xmlns:a16="http://schemas.microsoft.com/office/drawing/2014/main" id="{F8ED5E34-3C99-4491-AB29-49C930016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657" y="4247307"/>
            <a:ext cx="4226859" cy="217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015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D411850-F5B8-42AF-8076-A0C850479C38}"/>
              </a:ext>
            </a:extLst>
          </p:cNvPr>
          <p:cNvSpPr txBox="1">
            <a:spLocks/>
          </p:cNvSpPr>
          <p:nvPr/>
        </p:nvSpPr>
        <p:spPr>
          <a:xfrm>
            <a:off x="436276" y="1161606"/>
            <a:ext cx="4547086" cy="1031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Post-hoc explanations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D164871-ED90-4946-BC3D-AA6B4C7E07AC}"/>
              </a:ext>
            </a:extLst>
          </p:cNvPr>
          <p:cNvSpPr txBox="1">
            <a:spLocks/>
          </p:cNvSpPr>
          <p:nvPr/>
        </p:nvSpPr>
        <p:spPr>
          <a:xfrm>
            <a:off x="341132" y="2032288"/>
            <a:ext cx="4881774" cy="1031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Feature importance explanations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0825BC-D36B-4029-8FF7-4FA58253C4CD}"/>
              </a:ext>
            </a:extLst>
          </p:cNvPr>
          <p:cNvSpPr txBox="1"/>
          <p:nvPr/>
        </p:nvSpPr>
        <p:spPr>
          <a:xfrm>
            <a:off x="798924" y="2421295"/>
            <a:ext cx="54606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Highlight the </a:t>
            </a:r>
            <a:r>
              <a:rPr lang="en-US" altLang="zh-CN" sz="2000" b="1" dirty="0">
                <a:solidFill>
                  <a:srgbClr val="0070C0"/>
                </a:solidFill>
              </a:rPr>
              <a:t>most important features </a:t>
            </a:r>
            <a:r>
              <a:rPr lang="en-US" altLang="zh-CN" sz="2000" dirty="0"/>
              <a:t>for the ML prediction, ex:  Integrated Gradient, Perturbation-based methods, SHAP</a:t>
            </a:r>
            <a:endParaRPr lang="zh-CN" altLang="en-US" sz="2000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64DEC29-1E80-462D-9871-058D88DCCCA7}"/>
              </a:ext>
            </a:extLst>
          </p:cNvPr>
          <p:cNvSpPr txBox="1">
            <a:spLocks/>
          </p:cNvSpPr>
          <p:nvPr/>
        </p:nvSpPr>
        <p:spPr>
          <a:xfrm>
            <a:off x="422076" y="3831679"/>
            <a:ext cx="4881774" cy="1031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/>
              <a:t>2.   Example-based explanations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endParaRPr lang="zh-CN" altLang="en-US" sz="2000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01C5DF2-77DC-4772-AB86-086288F138CC}"/>
              </a:ext>
            </a:extLst>
          </p:cNvPr>
          <p:cNvSpPr txBox="1">
            <a:spLocks/>
          </p:cNvSpPr>
          <p:nvPr/>
        </p:nvSpPr>
        <p:spPr>
          <a:xfrm>
            <a:off x="341394" y="5328629"/>
            <a:ext cx="4881774" cy="1031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 startAt="3"/>
            </a:pPr>
            <a:r>
              <a:rPr lang="en-US" altLang="zh-CN" sz="2000" dirty="0"/>
              <a:t>Rules-based explanations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endParaRPr lang="zh-CN" altLang="en-US" sz="2400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9B0A87B-AB6D-43BB-BAAA-AD98E68B2770}"/>
              </a:ext>
            </a:extLst>
          </p:cNvPr>
          <p:cNvSpPr txBox="1">
            <a:spLocks/>
          </p:cNvSpPr>
          <p:nvPr/>
        </p:nvSpPr>
        <p:spPr>
          <a:xfrm>
            <a:off x="186018" y="-1458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Explainable AI Categories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E3D8A8-78CB-47DD-AA23-27DDC1E700ED}"/>
              </a:ext>
            </a:extLst>
          </p:cNvPr>
          <p:cNvSpPr txBox="1"/>
          <p:nvPr/>
        </p:nvSpPr>
        <p:spPr>
          <a:xfrm>
            <a:off x="798924" y="4199021"/>
            <a:ext cx="5460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Reference to the </a:t>
            </a:r>
            <a:r>
              <a:rPr lang="en-US" altLang="zh-CN" sz="2000" b="1" dirty="0">
                <a:solidFill>
                  <a:srgbClr val="0070C0"/>
                </a:solidFill>
              </a:rPr>
              <a:t>relevant examples</a:t>
            </a:r>
            <a:r>
              <a:rPr lang="en-US" altLang="zh-CN" sz="2000" dirty="0"/>
              <a:t> seen by the ML model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8BC2AEC-E539-4C21-9C93-8B3967A68192}"/>
              </a:ext>
            </a:extLst>
          </p:cNvPr>
          <p:cNvSpPr txBox="1"/>
          <p:nvPr/>
        </p:nvSpPr>
        <p:spPr>
          <a:xfrm>
            <a:off x="798924" y="5694219"/>
            <a:ext cx="546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Provide </a:t>
            </a:r>
            <a:r>
              <a:rPr lang="en-US" altLang="zh-CN" sz="2000" b="1" dirty="0">
                <a:solidFill>
                  <a:srgbClr val="0070C0"/>
                </a:solidFill>
              </a:rPr>
              <a:t>explicit formulae </a:t>
            </a:r>
            <a:r>
              <a:rPr lang="en-US" altLang="zh-CN" sz="2000" dirty="0"/>
              <a:t>for ML’s predictions</a:t>
            </a:r>
            <a:endParaRPr lang="zh-CN" altLang="en-US" sz="20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E4AA05F-0A66-4FDA-B6C5-1A06019D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418" y="3411715"/>
            <a:ext cx="6223582" cy="290367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A0DA56E-BF74-41F8-87ED-C41E536A5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064" y="1329714"/>
            <a:ext cx="2706980" cy="173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6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ex.pegg.io/Explainable-AI-cheat-sheet-v0.2.1080.png">
            <a:extLst>
              <a:ext uri="{FF2B5EF4-FFF2-40B4-BE49-F238E27FC236}">
                <a16:creationId xmlns:a16="http://schemas.microsoft.com/office/drawing/2014/main" id="{6424E877-B956-48C2-BDD2-6F905EC5B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256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3927A4F-427D-447A-86F1-445821C9B835}"/>
              </a:ext>
            </a:extLst>
          </p:cNvPr>
          <p:cNvSpPr txBox="1">
            <a:spLocks/>
          </p:cNvSpPr>
          <p:nvPr/>
        </p:nvSpPr>
        <p:spPr>
          <a:xfrm>
            <a:off x="186018" y="-1458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Feature Importance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B8D504C-18F0-454B-B395-56F0B5F35221}"/>
              </a:ext>
            </a:extLst>
          </p:cNvPr>
          <p:cNvSpPr/>
          <p:nvPr/>
        </p:nvSpPr>
        <p:spPr>
          <a:xfrm>
            <a:off x="5126127" y="6587145"/>
            <a:ext cx="22333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Fong &amp;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Vedaldi</a:t>
            </a:r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</a:rPr>
              <a:t>, ICCV 2019</a:t>
            </a:r>
            <a:endParaRPr lang="zh-CN" alt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EA6FBC8-FED4-407B-A96D-BA00FC868B6D}"/>
              </a:ext>
            </a:extLst>
          </p:cNvPr>
          <p:cNvSpPr txBox="1">
            <a:spLocks/>
          </p:cNvSpPr>
          <p:nvPr/>
        </p:nvSpPr>
        <p:spPr>
          <a:xfrm>
            <a:off x="670728" y="1302514"/>
            <a:ext cx="4547086" cy="1031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Computer Vision Setting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66B7770-D258-475C-9423-CA24CF43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24" y="2231077"/>
            <a:ext cx="9500348" cy="395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29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E3EAE8-7E3F-4EE5-9FB0-5B92127547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9"/>
          <a:stretch/>
        </p:blipFill>
        <p:spPr>
          <a:xfrm>
            <a:off x="1096046" y="1912116"/>
            <a:ext cx="9809604" cy="409766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B3927A4F-427D-447A-86F1-445821C9B835}"/>
              </a:ext>
            </a:extLst>
          </p:cNvPr>
          <p:cNvSpPr txBox="1">
            <a:spLocks/>
          </p:cNvSpPr>
          <p:nvPr/>
        </p:nvSpPr>
        <p:spPr>
          <a:xfrm>
            <a:off x="186018" y="-1458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Feature Importance for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time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series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EA6FBC8-FED4-407B-A96D-BA00FC868B6D}"/>
              </a:ext>
            </a:extLst>
          </p:cNvPr>
          <p:cNvSpPr txBox="1">
            <a:spLocks/>
          </p:cNvSpPr>
          <p:nvPr/>
        </p:nvSpPr>
        <p:spPr>
          <a:xfrm>
            <a:off x="747846" y="1225345"/>
            <a:ext cx="4547086" cy="1031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Time Series Setting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5656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10706</TotalTime>
  <Words>1226</Words>
  <Application>Microsoft Office PowerPoint</Application>
  <PresentationFormat>宽屏</PresentationFormat>
  <Paragraphs>198</Paragraphs>
  <Slides>28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Adobe Heiti Std R</vt:lpstr>
      <vt:lpstr>-apple-system</vt:lpstr>
      <vt:lpstr>Hiragino Sans GB W3</vt:lpstr>
      <vt:lpstr>等线</vt:lpstr>
      <vt:lpstr>等线 Light</vt:lpstr>
      <vt:lpstr>楷体</vt:lpstr>
      <vt:lpstr>Arial</vt:lpstr>
      <vt:lpstr>Calibri</vt:lpstr>
      <vt:lpstr>Calibri Light</vt:lpstr>
      <vt:lpstr>Cambria Math</vt:lpstr>
      <vt:lpstr>Wingdings</vt:lpstr>
      <vt:lpstr>Office 主题​​</vt:lpstr>
      <vt:lpstr>Explainable Time Series based on Feature Importance</vt:lpstr>
      <vt:lpstr>Outline</vt:lpstr>
      <vt:lpstr>Explainable AI</vt:lpstr>
      <vt:lpstr>Explainable AI is important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Details of Dynamask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Admin</cp:lastModifiedBy>
  <cp:revision>752</cp:revision>
  <cp:lastPrinted>2018-09-14T15:34:13Z</cp:lastPrinted>
  <dcterms:created xsi:type="dcterms:W3CDTF">2018-08-22T08:31:05Z</dcterms:created>
  <dcterms:modified xsi:type="dcterms:W3CDTF">2024-05-11T05:02:15Z</dcterms:modified>
</cp:coreProperties>
</file>